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4"/>
  </p:sldMasterIdLst>
  <p:sldIdLst>
    <p:sldId id="256" r:id="rId5"/>
    <p:sldId id="273" r:id="rId6"/>
    <p:sldId id="268" r:id="rId7"/>
    <p:sldId id="259" r:id="rId8"/>
    <p:sldId id="260" r:id="rId9"/>
    <p:sldId id="277" r:id="rId10"/>
    <p:sldId id="262" r:id="rId11"/>
    <p:sldId id="263" r:id="rId12"/>
    <p:sldId id="264" r:id="rId13"/>
    <p:sldId id="278" r:id="rId14"/>
    <p:sldId id="279" r:id="rId15"/>
    <p:sldId id="270" r:id="rId16"/>
    <p:sldId id="274" r:id="rId17"/>
    <p:sldId id="281" r:id="rId18"/>
    <p:sldId id="282" r:id="rId19"/>
    <p:sldId id="280" r:id="rId20"/>
    <p:sldId id="266" r:id="rId2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CB7D0"/>
    <a:srgbClr val="4FBFD5"/>
    <a:srgbClr val="74CCDE"/>
    <a:srgbClr val="00A5CC"/>
    <a:srgbClr val="00A8D0"/>
    <a:srgbClr val="00BAE6"/>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1" autoAdjust="0"/>
    <p:restoredTop sz="94660"/>
  </p:normalViewPr>
  <p:slideViewPr>
    <p:cSldViewPr snapToGrid="0">
      <p:cViewPr varScale="1">
        <p:scale>
          <a:sx n="77" d="100"/>
          <a:sy n="77" d="100"/>
        </p:scale>
        <p:origin x="1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4/10/2024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4/10/2024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4/10/2024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4/10/2024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4/10/2024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4/10/2024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4/10/2024</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4/10/2024</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4/10/2024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4/10/2024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4/10/2024</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4/10/2024</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PublicComments@nfschools.net" TargetMode="External"/><Relationship Id="rId2" Type="http://schemas.openxmlformats.org/officeDocument/2006/relationships/hyperlink" Target="https://www.nfschools.ne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5248" y="1298448"/>
            <a:ext cx="7315200" cy="3013964"/>
          </a:xfrm>
        </p:spPr>
        <p:txBody>
          <a:bodyPr/>
          <a:lstStyle/>
          <a:p>
            <a:r>
              <a:rPr lang="en-US" b="1" dirty="0"/>
              <a:t>American Rescue Plan Act (ARPA) Final Spending Plan</a:t>
            </a:r>
          </a:p>
        </p:txBody>
      </p:sp>
      <p:sp>
        <p:nvSpPr>
          <p:cNvPr id="3" name="Subtitle 2"/>
          <p:cNvSpPr>
            <a:spLocks noGrp="1"/>
          </p:cNvSpPr>
          <p:nvPr>
            <p:ph type="subTitle" idx="1"/>
          </p:nvPr>
        </p:nvSpPr>
        <p:spPr>
          <a:xfrm>
            <a:off x="1100015" y="4517846"/>
            <a:ext cx="7315200" cy="1066800"/>
          </a:xfrm>
        </p:spPr>
        <p:txBody>
          <a:bodyPr>
            <a:normAutofit fontScale="85000" lnSpcReduction="20000"/>
          </a:bodyPr>
          <a:lstStyle/>
          <a:p>
            <a:r>
              <a:rPr lang="en-US" b="1" dirty="0"/>
              <a:t>City School District of the City of Niagara Falls</a:t>
            </a:r>
          </a:p>
          <a:p>
            <a:r>
              <a:rPr lang="en-US" b="1" dirty="0"/>
              <a:t>Mark R. Laurrie, Superintendent</a:t>
            </a:r>
          </a:p>
          <a:p>
            <a:r>
              <a:rPr lang="en-US" b="1" dirty="0"/>
              <a:t>April 11, 2024</a:t>
            </a:r>
          </a:p>
        </p:txBody>
      </p:sp>
    </p:spTree>
    <p:extLst>
      <p:ext uri="{BB962C8B-B14F-4D97-AF65-F5344CB8AC3E}">
        <p14:creationId xmlns:p14="http://schemas.microsoft.com/office/powerpoint/2010/main" val="3059316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CC8A1-8250-4423-B4BC-F82CB12CA62F}"/>
              </a:ext>
            </a:extLst>
          </p:cNvPr>
          <p:cNvSpPr>
            <a:spLocks noGrp="1"/>
          </p:cNvSpPr>
          <p:nvPr>
            <p:ph type="title"/>
          </p:nvPr>
        </p:nvSpPr>
        <p:spPr>
          <a:xfrm>
            <a:off x="439349" y="1107895"/>
            <a:ext cx="2756611" cy="4633066"/>
          </a:xfrm>
        </p:spPr>
        <p:txBody>
          <a:bodyPr>
            <a:normAutofit/>
          </a:bodyPr>
          <a:lstStyle/>
          <a:p>
            <a:r>
              <a:rPr lang="en-US" sz="4000" b="1" dirty="0"/>
              <a:t>Capital Projects:</a:t>
            </a:r>
            <a:br>
              <a:rPr lang="en-US" sz="4000" b="1" dirty="0"/>
            </a:br>
            <a:r>
              <a:rPr lang="en-US" sz="4000" b="1" dirty="0"/>
              <a:t>Air Quality and Safety</a:t>
            </a:r>
          </a:p>
        </p:txBody>
      </p:sp>
      <p:sp>
        <p:nvSpPr>
          <p:cNvPr id="3" name="Content Placeholder 2">
            <a:extLst>
              <a:ext uri="{FF2B5EF4-FFF2-40B4-BE49-F238E27FC236}">
                <a16:creationId xmlns:a16="http://schemas.microsoft.com/office/drawing/2014/main" id="{3A3E4BBE-FB22-43E2-B357-FCB70E71D65C}"/>
              </a:ext>
            </a:extLst>
          </p:cNvPr>
          <p:cNvSpPr>
            <a:spLocks noGrp="1"/>
          </p:cNvSpPr>
          <p:nvPr>
            <p:ph idx="1"/>
          </p:nvPr>
        </p:nvSpPr>
        <p:spPr/>
        <p:txBody>
          <a:bodyPr>
            <a:normAutofit/>
          </a:bodyPr>
          <a:lstStyle/>
          <a:p>
            <a:r>
              <a:rPr lang="en-US" sz="2400" b="1" dirty="0">
                <a:latin typeface="Calibri Light" panose="020F0302020204030204" pitchFamily="34" charset="0"/>
                <a:cs typeface="Calibri Light" panose="020F0302020204030204" pitchFamily="34" charset="0"/>
              </a:rPr>
              <a:t>The District was approved by the New York State Education Department (NYSED) Office of Facilities Planning, and Office of ESSA Funded Programs to complete a capital project with ARPA funding.</a:t>
            </a:r>
          </a:p>
          <a:p>
            <a:r>
              <a:rPr lang="en-US" sz="2400" b="1" dirty="0">
                <a:latin typeface="Calibri Light" panose="020F0302020204030204" pitchFamily="34" charset="0"/>
                <a:cs typeface="Calibri Light" panose="020F0302020204030204" pitchFamily="34" charset="0"/>
              </a:rPr>
              <a:t>The project highlights include replacing Chillers and Air Handlers at Niagara Falls High School, and Boiler Plants at </a:t>
            </a:r>
            <a:r>
              <a:rPr lang="en-US" sz="2400" b="1" dirty="0" err="1">
                <a:latin typeface="Calibri Light" panose="020F0302020204030204" pitchFamily="34" charset="0"/>
                <a:cs typeface="Calibri Light" panose="020F0302020204030204" pitchFamily="34" charset="0"/>
              </a:rPr>
              <a:t>Bloneva</a:t>
            </a:r>
            <a:r>
              <a:rPr lang="en-US" sz="2400" b="1" dirty="0">
                <a:latin typeface="Calibri Light" panose="020F0302020204030204" pitchFamily="34" charset="0"/>
                <a:cs typeface="Calibri Light" panose="020F0302020204030204" pitchFamily="34" charset="0"/>
              </a:rPr>
              <a:t> Bond and </a:t>
            </a:r>
            <a:r>
              <a:rPr lang="en-US" sz="2400" b="1" dirty="0" err="1">
                <a:latin typeface="Calibri Light" panose="020F0302020204030204" pitchFamily="34" charset="0"/>
                <a:cs typeface="Calibri Light" panose="020F0302020204030204" pitchFamily="34" charset="0"/>
              </a:rPr>
              <a:t>Kalfas</a:t>
            </a:r>
            <a:r>
              <a:rPr lang="en-US" sz="2400" b="1" dirty="0">
                <a:latin typeface="Calibri Light" panose="020F0302020204030204" pitchFamily="34" charset="0"/>
                <a:cs typeface="Calibri Light" panose="020F0302020204030204" pitchFamily="34" charset="0"/>
              </a:rPr>
              <a:t> Primary Schools.</a:t>
            </a:r>
          </a:p>
          <a:p>
            <a:r>
              <a:rPr lang="en-US" sz="2400" b="1" dirty="0">
                <a:latin typeface="Calibri Light" panose="020F0302020204030204" pitchFamily="34" charset="0"/>
                <a:cs typeface="Calibri Light" panose="020F0302020204030204" pitchFamily="34" charset="0"/>
              </a:rPr>
              <a:t>Project will be completed in August 2024.</a:t>
            </a:r>
          </a:p>
          <a:p>
            <a:r>
              <a:rPr lang="en-US" sz="2400" b="1" dirty="0">
                <a:latin typeface="Calibri Light" panose="020F0302020204030204" pitchFamily="34" charset="0"/>
                <a:cs typeface="Calibri Light" panose="020F0302020204030204" pitchFamily="34" charset="0"/>
              </a:rPr>
              <a:t>Total cost of the ARPA Capital Project projected to be $7,179,527.</a:t>
            </a:r>
          </a:p>
        </p:txBody>
      </p:sp>
    </p:spTree>
    <p:extLst>
      <p:ext uri="{BB962C8B-B14F-4D97-AF65-F5344CB8AC3E}">
        <p14:creationId xmlns:p14="http://schemas.microsoft.com/office/powerpoint/2010/main" val="128447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A29CE-4690-4986-8CAC-41CE2BFD6D84}"/>
              </a:ext>
            </a:extLst>
          </p:cNvPr>
          <p:cNvSpPr>
            <a:spLocks noGrp="1"/>
          </p:cNvSpPr>
          <p:nvPr>
            <p:ph type="title"/>
          </p:nvPr>
        </p:nvSpPr>
        <p:spPr/>
        <p:txBody>
          <a:bodyPr/>
          <a:lstStyle/>
          <a:p>
            <a:r>
              <a:rPr lang="en-US" b="1" dirty="0"/>
              <a:t>Other Major Expenditures: SEL, Safety, and Equity</a:t>
            </a:r>
          </a:p>
        </p:txBody>
      </p:sp>
      <p:sp>
        <p:nvSpPr>
          <p:cNvPr id="3" name="Content Placeholder 2">
            <a:extLst>
              <a:ext uri="{FF2B5EF4-FFF2-40B4-BE49-F238E27FC236}">
                <a16:creationId xmlns:a16="http://schemas.microsoft.com/office/drawing/2014/main" id="{86623043-C8F5-4DA5-BDFF-FF3F5A85FAB4}"/>
              </a:ext>
            </a:extLst>
          </p:cNvPr>
          <p:cNvSpPr>
            <a:spLocks noGrp="1"/>
          </p:cNvSpPr>
          <p:nvPr>
            <p:ph idx="1"/>
          </p:nvPr>
        </p:nvSpPr>
        <p:spPr/>
        <p:txBody>
          <a:bodyPr/>
          <a:lstStyle/>
          <a:p>
            <a:r>
              <a:rPr lang="en-US" b="1" dirty="0">
                <a:latin typeface="Calibri Light" panose="020F0302020204030204" pitchFamily="34" charset="0"/>
                <a:cs typeface="Calibri Light" panose="020F0302020204030204" pitchFamily="34" charset="0"/>
              </a:rPr>
              <a:t>Playgrounds were installed at </a:t>
            </a:r>
            <a:r>
              <a:rPr lang="en-US" b="1" dirty="0" err="1">
                <a:latin typeface="Calibri Light" panose="020F0302020204030204" pitchFamily="34" charset="0"/>
                <a:cs typeface="Calibri Light" panose="020F0302020204030204" pitchFamily="34" charset="0"/>
              </a:rPr>
              <a:t>Bloneva</a:t>
            </a:r>
            <a:r>
              <a:rPr lang="en-US" b="1" dirty="0">
                <a:latin typeface="Calibri Light" panose="020F0302020204030204" pitchFamily="34" charset="0"/>
                <a:cs typeface="Calibri Light" panose="020F0302020204030204" pitchFamily="34" charset="0"/>
              </a:rPr>
              <a:t> Bond Primary and Hyde Park Elementary Schools.</a:t>
            </a:r>
          </a:p>
          <a:p>
            <a:r>
              <a:rPr lang="en-US" b="1" dirty="0">
                <a:latin typeface="Calibri Light" panose="020F0302020204030204" pitchFamily="34" charset="0"/>
                <a:cs typeface="Calibri Light" panose="020F0302020204030204" pitchFamily="34" charset="0"/>
              </a:rPr>
              <a:t>Running Track was re-striped and Tennis Courts were re-surfaced at NFHS.</a:t>
            </a:r>
          </a:p>
          <a:p>
            <a:r>
              <a:rPr lang="en-US" b="1" dirty="0">
                <a:latin typeface="Calibri Light" panose="020F0302020204030204" pitchFamily="34" charset="0"/>
                <a:cs typeface="Calibri Light" panose="020F0302020204030204" pitchFamily="34" charset="0"/>
              </a:rPr>
              <a:t>New two-way radios were purchased for all district safety, special duty, and administrative staff.</a:t>
            </a:r>
          </a:p>
          <a:p>
            <a:r>
              <a:rPr lang="en-US" b="1" dirty="0">
                <a:latin typeface="Calibri Light" panose="020F0302020204030204" pitchFamily="34" charset="0"/>
                <a:cs typeface="Calibri Light" panose="020F0302020204030204" pitchFamily="34" charset="0"/>
              </a:rPr>
              <a:t>New water bottle filling stations were installed district-wide.</a:t>
            </a:r>
          </a:p>
          <a:p>
            <a:r>
              <a:rPr lang="en-US" b="1" dirty="0">
                <a:latin typeface="Calibri Light" panose="020F0302020204030204" pitchFamily="34" charset="0"/>
                <a:cs typeface="Calibri Light" panose="020F0302020204030204" pitchFamily="34" charset="0"/>
              </a:rPr>
              <a:t>The District invested in COVID-19 rated air filters and cleaning supplies.</a:t>
            </a:r>
          </a:p>
          <a:p>
            <a:r>
              <a:rPr lang="en-US" b="1" dirty="0">
                <a:latin typeface="Calibri Light" panose="020F0302020204030204" pitchFamily="34" charset="0"/>
                <a:cs typeface="Calibri Light" panose="020F0302020204030204" pitchFamily="34" charset="0"/>
              </a:rPr>
              <a:t>Summer sports programs were expanded for ALL students including Secondary, Elementary, English Language Learners and students with Special Needs.</a:t>
            </a:r>
          </a:p>
          <a:p>
            <a:r>
              <a:rPr lang="en-US" b="1" dirty="0">
                <a:latin typeface="Calibri Light" panose="020F0302020204030204" pitchFamily="34" charset="0"/>
                <a:cs typeface="Calibri Light" panose="020F0302020204030204" pitchFamily="34" charset="0"/>
              </a:rPr>
              <a:t> The District funded supplemental bussing to assure all eligible students were serviced during the nation-wide driver shortage.</a:t>
            </a:r>
          </a:p>
        </p:txBody>
      </p:sp>
    </p:spTree>
    <p:extLst>
      <p:ext uri="{BB962C8B-B14F-4D97-AF65-F5344CB8AC3E}">
        <p14:creationId xmlns:p14="http://schemas.microsoft.com/office/powerpoint/2010/main" val="344560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5D4F6-3BEB-407D-837A-73D3CDB3B93B}"/>
              </a:ext>
            </a:extLst>
          </p:cNvPr>
          <p:cNvSpPr>
            <a:spLocks noGrp="1"/>
          </p:cNvSpPr>
          <p:nvPr>
            <p:ph type="title"/>
          </p:nvPr>
        </p:nvSpPr>
        <p:spPr>
          <a:xfrm>
            <a:off x="252919" y="1123837"/>
            <a:ext cx="2947482" cy="4737660"/>
          </a:xfrm>
        </p:spPr>
        <p:txBody>
          <a:bodyPr vert="horz" lIns="91440" tIns="45720" rIns="91440" bIns="45720" rtlCol="0" anchor="ctr">
            <a:noAutofit/>
          </a:bodyPr>
          <a:lstStyle/>
          <a:p>
            <a:r>
              <a:rPr lang="en-US" sz="2800" b="1" dirty="0"/>
              <a:t>Total Spending (To Date and Anticipated Through September 2024)</a:t>
            </a:r>
            <a:br>
              <a:rPr lang="en-US" sz="2800" b="1" dirty="0"/>
            </a:br>
            <a:r>
              <a:rPr lang="en-US" sz="2800" b="1" dirty="0"/>
              <a:t>by FS-10 Budget Category</a:t>
            </a:r>
          </a:p>
        </p:txBody>
      </p:sp>
      <p:pic>
        <p:nvPicPr>
          <p:cNvPr id="7" name="Picture 6">
            <a:extLst>
              <a:ext uri="{FF2B5EF4-FFF2-40B4-BE49-F238E27FC236}">
                <a16:creationId xmlns:a16="http://schemas.microsoft.com/office/drawing/2014/main" id="{BEDE413A-B899-4D07-9FFC-497B67A6C88E}"/>
              </a:ext>
            </a:extLst>
          </p:cNvPr>
          <p:cNvPicPr>
            <a:picLocks noChangeAspect="1"/>
          </p:cNvPicPr>
          <p:nvPr/>
        </p:nvPicPr>
        <p:blipFill>
          <a:blip r:embed="rId2"/>
          <a:stretch>
            <a:fillRect/>
          </a:stretch>
        </p:blipFill>
        <p:spPr>
          <a:xfrm>
            <a:off x="4211262" y="1241239"/>
            <a:ext cx="6474576" cy="4620258"/>
          </a:xfrm>
          <a:prstGeom prst="rect">
            <a:avLst/>
          </a:prstGeom>
        </p:spPr>
      </p:pic>
    </p:spTree>
    <p:extLst>
      <p:ext uri="{BB962C8B-B14F-4D97-AF65-F5344CB8AC3E}">
        <p14:creationId xmlns:p14="http://schemas.microsoft.com/office/powerpoint/2010/main" val="19101658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958A2-4140-4526-B917-216EA316FAD4}"/>
              </a:ext>
            </a:extLst>
          </p:cNvPr>
          <p:cNvSpPr>
            <a:spLocks noGrp="1"/>
          </p:cNvSpPr>
          <p:nvPr>
            <p:ph type="title"/>
          </p:nvPr>
        </p:nvSpPr>
        <p:spPr/>
        <p:txBody>
          <a:bodyPr/>
          <a:lstStyle/>
          <a:p>
            <a:r>
              <a:rPr lang="en-US" b="1" dirty="0"/>
              <a:t>District Reflection and Vision for Continuation of Key Programming and Staff</a:t>
            </a:r>
          </a:p>
        </p:txBody>
      </p:sp>
      <p:sp>
        <p:nvSpPr>
          <p:cNvPr id="3" name="Content Placeholder 2">
            <a:extLst>
              <a:ext uri="{FF2B5EF4-FFF2-40B4-BE49-F238E27FC236}">
                <a16:creationId xmlns:a16="http://schemas.microsoft.com/office/drawing/2014/main" id="{E1BA1067-9A6A-4BCD-8A75-C15E5A95F089}"/>
              </a:ext>
            </a:extLst>
          </p:cNvPr>
          <p:cNvSpPr>
            <a:spLocks noGrp="1"/>
          </p:cNvSpPr>
          <p:nvPr>
            <p:ph sz="half" idx="2"/>
          </p:nvPr>
        </p:nvSpPr>
        <p:spPr/>
        <p:txBody>
          <a:bodyPr/>
          <a:lstStyle/>
          <a:p>
            <a:pPr marL="0" indent="0">
              <a:buNone/>
            </a:pPr>
            <a:r>
              <a:rPr lang="en-US" dirty="0"/>
              <a:t>.</a:t>
            </a:r>
          </a:p>
        </p:txBody>
      </p:sp>
      <p:sp>
        <p:nvSpPr>
          <p:cNvPr id="5" name="Text Placeholder 4">
            <a:extLst>
              <a:ext uri="{FF2B5EF4-FFF2-40B4-BE49-F238E27FC236}">
                <a16:creationId xmlns:a16="http://schemas.microsoft.com/office/drawing/2014/main" id="{29BD2E97-1C15-4965-BABD-EB1F07DDF8A4}"/>
              </a:ext>
            </a:extLst>
          </p:cNvPr>
          <p:cNvSpPr>
            <a:spLocks noGrp="1"/>
          </p:cNvSpPr>
          <p:nvPr>
            <p:ph type="body" sz="quarter" idx="3"/>
          </p:nvPr>
        </p:nvSpPr>
        <p:spPr>
          <a:xfrm>
            <a:off x="4297507" y="1324463"/>
            <a:ext cx="7425271" cy="1055361"/>
          </a:xfrm>
          <a:solidFill>
            <a:schemeClr val="bg1"/>
          </a:solidFill>
        </p:spPr>
        <p:txBody>
          <a:bodyPr>
            <a:normAutofit fontScale="70000" lnSpcReduction="20000"/>
          </a:bodyPr>
          <a:lstStyle/>
          <a:p>
            <a:r>
              <a:rPr lang="en-US" sz="3600" b="0" dirty="0">
                <a:solidFill>
                  <a:schemeClr val="accent1">
                    <a:lumMod val="75000"/>
                  </a:schemeClr>
                </a:solidFill>
              </a:rPr>
              <a:t>Through ARPA Funding the District was able to provide opportunities for students and staff that would not have been attainable otherwise including:</a:t>
            </a:r>
          </a:p>
        </p:txBody>
      </p:sp>
      <p:sp>
        <p:nvSpPr>
          <p:cNvPr id="6" name="Content Placeholder 5">
            <a:extLst>
              <a:ext uri="{FF2B5EF4-FFF2-40B4-BE49-F238E27FC236}">
                <a16:creationId xmlns:a16="http://schemas.microsoft.com/office/drawing/2014/main" id="{CE49391C-7CA8-46BB-BB85-9DC62AAD077F}"/>
              </a:ext>
            </a:extLst>
          </p:cNvPr>
          <p:cNvSpPr>
            <a:spLocks noGrp="1"/>
          </p:cNvSpPr>
          <p:nvPr>
            <p:ph sz="quarter" idx="4"/>
          </p:nvPr>
        </p:nvSpPr>
        <p:spPr>
          <a:xfrm>
            <a:off x="4081549" y="2379824"/>
            <a:ext cx="7211634" cy="4023360"/>
          </a:xfrm>
          <a:solidFill>
            <a:schemeClr val="bg1"/>
          </a:solidFill>
        </p:spPr>
        <p:txBody>
          <a:bodyPr>
            <a:normAutofit/>
          </a:bodyPr>
          <a:lstStyle/>
          <a:p>
            <a:r>
              <a:rPr lang="en-US" sz="2400" b="1" dirty="0"/>
              <a:t>Additional Professional Staff Positions:</a:t>
            </a:r>
          </a:p>
          <a:p>
            <a:pPr lvl="1"/>
            <a:r>
              <a:rPr lang="en-US" sz="2000" dirty="0"/>
              <a:t>	</a:t>
            </a:r>
            <a:r>
              <a:rPr lang="en-US" sz="2000" b="1" dirty="0"/>
              <a:t>Math AIS Teachers</a:t>
            </a:r>
          </a:p>
          <a:p>
            <a:pPr lvl="1"/>
            <a:r>
              <a:rPr lang="en-US" sz="2000" b="1" dirty="0"/>
              <a:t>	Literacy Intervention Teachers</a:t>
            </a:r>
          </a:p>
          <a:p>
            <a:pPr lvl="1"/>
            <a:r>
              <a:rPr lang="en-US" sz="2000" b="1" dirty="0"/>
              <a:t>	Enrichment Teachers</a:t>
            </a:r>
          </a:p>
          <a:p>
            <a:pPr lvl="1"/>
            <a:r>
              <a:rPr lang="en-US" sz="2000" b="1" dirty="0"/>
              <a:t>	Classroom Teachers</a:t>
            </a:r>
          </a:p>
          <a:p>
            <a:pPr lvl="1"/>
            <a:r>
              <a:rPr lang="en-US" sz="2000" b="1" dirty="0"/>
              <a:t>	Teaching Assistants</a:t>
            </a:r>
          </a:p>
          <a:p>
            <a:pPr lvl="1"/>
            <a:r>
              <a:rPr lang="en-US" sz="2000" b="1" dirty="0"/>
              <a:t>	Instructional Coaches (Prep, Math, Literacy, STEM)</a:t>
            </a:r>
          </a:p>
          <a:p>
            <a:pPr lvl="1"/>
            <a:r>
              <a:rPr lang="en-US" sz="2000" b="1" dirty="0"/>
              <a:t>	Social Workers</a:t>
            </a:r>
          </a:p>
          <a:p>
            <a:pPr marL="0" indent="0">
              <a:buNone/>
            </a:pPr>
            <a:r>
              <a:rPr lang="en-US" b="1" dirty="0"/>
              <a:t>	</a:t>
            </a:r>
          </a:p>
        </p:txBody>
      </p:sp>
    </p:spTree>
    <p:extLst>
      <p:ext uri="{BB962C8B-B14F-4D97-AF65-F5344CB8AC3E}">
        <p14:creationId xmlns:p14="http://schemas.microsoft.com/office/powerpoint/2010/main" val="24698656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958A2-4140-4526-B917-216EA316FAD4}"/>
              </a:ext>
            </a:extLst>
          </p:cNvPr>
          <p:cNvSpPr>
            <a:spLocks noGrp="1"/>
          </p:cNvSpPr>
          <p:nvPr>
            <p:ph type="title"/>
          </p:nvPr>
        </p:nvSpPr>
        <p:spPr/>
        <p:txBody>
          <a:bodyPr/>
          <a:lstStyle/>
          <a:p>
            <a:r>
              <a:rPr lang="en-US" b="1" dirty="0"/>
              <a:t>District Reflection and Vision for Continuation of Key Programming and Staff</a:t>
            </a:r>
          </a:p>
        </p:txBody>
      </p:sp>
      <p:sp>
        <p:nvSpPr>
          <p:cNvPr id="3" name="Content Placeholder 2">
            <a:extLst>
              <a:ext uri="{FF2B5EF4-FFF2-40B4-BE49-F238E27FC236}">
                <a16:creationId xmlns:a16="http://schemas.microsoft.com/office/drawing/2014/main" id="{E1BA1067-9A6A-4BCD-8A75-C15E5A95F089}"/>
              </a:ext>
            </a:extLst>
          </p:cNvPr>
          <p:cNvSpPr>
            <a:spLocks noGrp="1"/>
          </p:cNvSpPr>
          <p:nvPr>
            <p:ph sz="half" idx="2"/>
          </p:nvPr>
        </p:nvSpPr>
        <p:spPr/>
        <p:txBody>
          <a:bodyPr>
            <a:normAutofit/>
          </a:bodyPr>
          <a:lstStyle/>
          <a:p>
            <a:pPr marL="0" indent="0">
              <a:buNone/>
            </a:pPr>
            <a:r>
              <a:rPr lang="en-US" dirty="0"/>
              <a:t>.</a:t>
            </a:r>
          </a:p>
        </p:txBody>
      </p:sp>
      <p:sp>
        <p:nvSpPr>
          <p:cNvPr id="5" name="Text Placeholder 4">
            <a:extLst>
              <a:ext uri="{FF2B5EF4-FFF2-40B4-BE49-F238E27FC236}">
                <a16:creationId xmlns:a16="http://schemas.microsoft.com/office/drawing/2014/main" id="{29BD2E97-1C15-4965-BABD-EB1F07DDF8A4}"/>
              </a:ext>
            </a:extLst>
          </p:cNvPr>
          <p:cNvSpPr>
            <a:spLocks noGrp="1"/>
          </p:cNvSpPr>
          <p:nvPr>
            <p:ph type="body" sz="quarter" idx="3"/>
          </p:nvPr>
        </p:nvSpPr>
        <p:spPr>
          <a:xfrm>
            <a:off x="4208734" y="875575"/>
            <a:ext cx="7425271" cy="1055361"/>
          </a:xfrm>
          <a:solidFill>
            <a:schemeClr val="bg1"/>
          </a:solidFill>
        </p:spPr>
        <p:txBody>
          <a:bodyPr>
            <a:normAutofit fontScale="70000" lnSpcReduction="20000"/>
          </a:bodyPr>
          <a:lstStyle/>
          <a:p>
            <a:r>
              <a:rPr lang="en-US" sz="3600" b="0" dirty="0">
                <a:solidFill>
                  <a:schemeClr val="accent1">
                    <a:lumMod val="75000"/>
                  </a:schemeClr>
                </a:solidFill>
              </a:rPr>
              <a:t>Through ARPA Funding the District was able to provide opportunities for students and staff that would not have been attainable otherwise including:</a:t>
            </a:r>
          </a:p>
        </p:txBody>
      </p:sp>
      <p:sp>
        <p:nvSpPr>
          <p:cNvPr id="6" name="Content Placeholder 5">
            <a:extLst>
              <a:ext uri="{FF2B5EF4-FFF2-40B4-BE49-F238E27FC236}">
                <a16:creationId xmlns:a16="http://schemas.microsoft.com/office/drawing/2014/main" id="{CE49391C-7CA8-46BB-BB85-9DC62AAD077F}"/>
              </a:ext>
            </a:extLst>
          </p:cNvPr>
          <p:cNvSpPr>
            <a:spLocks noGrp="1"/>
          </p:cNvSpPr>
          <p:nvPr>
            <p:ph sz="quarter" idx="4"/>
          </p:nvPr>
        </p:nvSpPr>
        <p:spPr>
          <a:xfrm>
            <a:off x="3736815" y="2005750"/>
            <a:ext cx="7211634" cy="4270359"/>
          </a:xfrm>
          <a:solidFill>
            <a:schemeClr val="bg1"/>
          </a:solidFill>
        </p:spPr>
        <p:txBody>
          <a:bodyPr>
            <a:noAutofit/>
          </a:bodyPr>
          <a:lstStyle/>
          <a:p>
            <a:pPr>
              <a:lnSpc>
                <a:spcPct val="150000"/>
              </a:lnSpc>
            </a:pPr>
            <a:r>
              <a:rPr lang="en-US" sz="2400" b="1" dirty="0"/>
              <a:t>Additional Programming</a:t>
            </a:r>
            <a:r>
              <a:rPr lang="en-US" b="1" dirty="0"/>
              <a:t>:</a:t>
            </a:r>
          </a:p>
          <a:p>
            <a:pPr lvl="1">
              <a:lnSpc>
                <a:spcPct val="100000"/>
              </a:lnSpc>
            </a:pPr>
            <a:r>
              <a:rPr lang="en-US" sz="2000" dirty="0"/>
              <a:t>	</a:t>
            </a:r>
            <a:r>
              <a:rPr lang="en-US" sz="2000" b="1" dirty="0"/>
              <a:t>Post-Secondary Success (PS2)</a:t>
            </a:r>
          </a:p>
          <a:p>
            <a:pPr lvl="1">
              <a:lnSpc>
                <a:spcPct val="100000"/>
              </a:lnSpc>
            </a:pPr>
            <a:r>
              <a:rPr lang="en-US" sz="2000" b="1" dirty="0"/>
              <a:t>	Extended School Year (Elementary, Secondary &amp; Special 	Needs)</a:t>
            </a:r>
          </a:p>
          <a:p>
            <a:pPr lvl="1">
              <a:lnSpc>
                <a:spcPct val="100000"/>
              </a:lnSpc>
            </a:pPr>
            <a:r>
              <a:rPr lang="en-US" sz="2000" b="1" dirty="0"/>
              <a:t>	Extended School Day offerings at all grade levels &amp; 	schools 	(credit recovery, academic support, SEL 	support, ELL support)</a:t>
            </a:r>
          </a:p>
          <a:p>
            <a:pPr lvl="1">
              <a:lnSpc>
                <a:spcPct val="100000"/>
              </a:lnSpc>
            </a:pPr>
            <a:r>
              <a:rPr lang="en-US" b="1" dirty="0"/>
              <a:t>     Purchased programmatic student services including       	mentoring, skill building, student enrichment programs  	designed to welcome students back to in-person learning and 	improve attendance and academic achievement.</a:t>
            </a:r>
          </a:p>
          <a:p>
            <a:pPr lvl="1">
              <a:lnSpc>
                <a:spcPct val="100000"/>
              </a:lnSpc>
            </a:pPr>
            <a:r>
              <a:rPr lang="en-US" sz="2000" b="1" dirty="0"/>
              <a:t>	Staff Professional Development </a:t>
            </a:r>
          </a:p>
          <a:p>
            <a:pPr marL="502920" lvl="1" indent="0">
              <a:buNone/>
            </a:pPr>
            <a:r>
              <a:rPr lang="en-US" sz="2000" dirty="0"/>
              <a:t>	</a:t>
            </a:r>
          </a:p>
        </p:txBody>
      </p:sp>
    </p:spTree>
    <p:extLst>
      <p:ext uri="{BB962C8B-B14F-4D97-AF65-F5344CB8AC3E}">
        <p14:creationId xmlns:p14="http://schemas.microsoft.com/office/powerpoint/2010/main" val="29251146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958A2-4140-4526-B917-216EA316FAD4}"/>
              </a:ext>
            </a:extLst>
          </p:cNvPr>
          <p:cNvSpPr>
            <a:spLocks noGrp="1"/>
          </p:cNvSpPr>
          <p:nvPr>
            <p:ph type="title"/>
          </p:nvPr>
        </p:nvSpPr>
        <p:spPr/>
        <p:txBody>
          <a:bodyPr/>
          <a:lstStyle/>
          <a:p>
            <a:r>
              <a:rPr lang="en-US" b="1" dirty="0"/>
              <a:t>District Reflection and Vision for Continuation of Key Programming and Staff</a:t>
            </a:r>
          </a:p>
        </p:txBody>
      </p:sp>
      <p:sp>
        <p:nvSpPr>
          <p:cNvPr id="3" name="Content Placeholder 2">
            <a:extLst>
              <a:ext uri="{FF2B5EF4-FFF2-40B4-BE49-F238E27FC236}">
                <a16:creationId xmlns:a16="http://schemas.microsoft.com/office/drawing/2014/main" id="{E1BA1067-9A6A-4BCD-8A75-C15E5A95F089}"/>
              </a:ext>
            </a:extLst>
          </p:cNvPr>
          <p:cNvSpPr>
            <a:spLocks noGrp="1"/>
          </p:cNvSpPr>
          <p:nvPr>
            <p:ph sz="half" idx="2"/>
          </p:nvPr>
        </p:nvSpPr>
        <p:spPr/>
        <p:txBody>
          <a:bodyPr>
            <a:normAutofit/>
          </a:bodyPr>
          <a:lstStyle/>
          <a:p>
            <a:pPr marL="0" indent="0">
              <a:buNone/>
            </a:pPr>
            <a:r>
              <a:rPr lang="en-US" dirty="0"/>
              <a:t>.</a:t>
            </a:r>
          </a:p>
        </p:txBody>
      </p:sp>
      <p:sp>
        <p:nvSpPr>
          <p:cNvPr id="5" name="Text Placeholder 4">
            <a:extLst>
              <a:ext uri="{FF2B5EF4-FFF2-40B4-BE49-F238E27FC236}">
                <a16:creationId xmlns:a16="http://schemas.microsoft.com/office/drawing/2014/main" id="{29BD2E97-1C15-4965-BABD-EB1F07DDF8A4}"/>
              </a:ext>
            </a:extLst>
          </p:cNvPr>
          <p:cNvSpPr>
            <a:spLocks noGrp="1"/>
          </p:cNvSpPr>
          <p:nvPr>
            <p:ph type="body" sz="quarter" idx="3"/>
          </p:nvPr>
        </p:nvSpPr>
        <p:spPr>
          <a:xfrm>
            <a:off x="4192108" y="1041829"/>
            <a:ext cx="7425271" cy="1055361"/>
          </a:xfrm>
          <a:solidFill>
            <a:schemeClr val="bg1"/>
          </a:solidFill>
        </p:spPr>
        <p:txBody>
          <a:bodyPr>
            <a:normAutofit fontScale="70000" lnSpcReduction="20000"/>
          </a:bodyPr>
          <a:lstStyle/>
          <a:p>
            <a:r>
              <a:rPr lang="en-US" sz="3600" b="0" dirty="0">
                <a:solidFill>
                  <a:schemeClr val="accent1">
                    <a:lumMod val="75000"/>
                  </a:schemeClr>
                </a:solidFill>
              </a:rPr>
              <a:t>Through ARPA Funding the District was able to provide opportunities for students and staff that would not have been attainable otherwise including:</a:t>
            </a:r>
          </a:p>
        </p:txBody>
      </p:sp>
      <p:sp>
        <p:nvSpPr>
          <p:cNvPr id="6" name="Content Placeholder 5">
            <a:extLst>
              <a:ext uri="{FF2B5EF4-FFF2-40B4-BE49-F238E27FC236}">
                <a16:creationId xmlns:a16="http://schemas.microsoft.com/office/drawing/2014/main" id="{CE49391C-7CA8-46BB-BB85-9DC62AAD077F}"/>
              </a:ext>
            </a:extLst>
          </p:cNvPr>
          <p:cNvSpPr>
            <a:spLocks noGrp="1"/>
          </p:cNvSpPr>
          <p:nvPr>
            <p:ph sz="quarter" idx="4"/>
          </p:nvPr>
        </p:nvSpPr>
        <p:spPr>
          <a:xfrm>
            <a:off x="4081549" y="2097190"/>
            <a:ext cx="7211634" cy="4023360"/>
          </a:xfrm>
          <a:solidFill>
            <a:schemeClr val="bg1"/>
          </a:solidFill>
        </p:spPr>
        <p:txBody>
          <a:bodyPr>
            <a:noAutofit/>
          </a:bodyPr>
          <a:lstStyle/>
          <a:p>
            <a:pPr>
              <a:lnSpc>
                <a:spcPct val="150000"/>
              </a:lnSpc>
            </a:pPr>
            <a:r>
              <a:rPr lang="en-US" sz="2400" b="1" dirty="0"/>
              <a:t>Academic and Operational Upgrades:</a:t>
            </a:r>
          </a:p>
          <a:p>
            <a:pPr lvl="1">
              <a:lnSpc>
                <a:spcPct val="100000"/>
              </a:lnSpc>
            </a:pPr>
            <a:r>
              <a:rPr lang="en-US" sz="2000" b="1" dirty="0"/>
              <a:t>	</a:t>
            </a:r>
            <a:r>
              <a:rPr lang="en-US" sz="2000" b="1" dirty="0">
                <a:latin typeface="Arial Nova Light" panose="020B0304020202020204" pitchFamily="34" charset="0"/>
              </a:rPr>
              <a:t>Playgrounds at Hyde Park and </a:t>
            </a:r>
            <a:r>
              <a:rPr lang="en-US" sz="2000" b="1" dirty="0" err="1">
                <a:latin typeface="Arial Nova Light" panose="020B0304020202020204" pitchFamily="34" charset="0"/>
              </a:rPr>
              <a:t>Bloneva</a:t>
            </a:r>
            <a:r>
              <a:rPr lang="en-US" sz="2000" b="1" dirty="0">
                <a:latin typeface="Arial Nova Light" panose="020B0304020202020204" pitchFamily="34" charset="0"/>
              </a:rPr>
              <a:t> Bond schools</a:t>
            </a:r>
          </a:p>
          <a:p>
            <a:pPr lvl="1">
              <a:lnSpc>
                <a:spcPct val="100000"/>
              </a:lnSpc>
            </a:pPr>
            <a:r>
              <a:rPr lang="en-US" sz="2000" b="1" dirty="0">
                <a:latin typeface="Arial Nova Light" panose="020B0304020202020204" pitchFamily="34" charset="0"/>
              </a:rPr>
              <a:t>	Upgrades to Athletic Fields, Athletic Equipment, 	Musical 	Instruments, Cafeteria Furniture, Student 	Furniture</a:t>
            </a:r>
          </a:p>
          <a:p>
            <a:pPr lvl="1">
              <a:lnSpc>
                <a:spcPct val="100000"/>
              </a:lnSpc>
            </a:pPr>
            <a:r>
              <a:rPr lang="en-US" sz="2000" b="1" dirty="0">
                <a:latin typeface="Arial Nova Light" panose="020B0304020202020204" pitchFamily="34" charset="0"/>
              </a:rPr>
              <a:t>	Safety Improvements including two-way radios, air 	filtration, and cleaning supplies</a:t>
            </a:r>
          </a:p>
          <a:p>
            <a:pPr lvl="1">
              <a:lnSpc>
                <a:spcPct val="100000"/>
              </a:lnSpc>
            </a:pPr>
            <a:r>
              <a:rPr lang="en-US" sz="2000" b="1" dirty="0">
                <a:latin typeface="Arial Nova Light" panose="020B0304020202020204" pitchFamily="34" charset="0"/>
              </a:rPr>
              <a:t>	Air Quality Improvement Capital Project at NFHS, 	</a:t>
            </a:r>
            <a:r>
              <a:rPr lang="en-US" sz="2000" b="1" dirty="0" err="1">
                <a:latin typeface="Arial Nova Light" panose="020B0304020202020204" pitchFamily="34" charset="0"/>
              </a:rPr>
              <a:t>Kalfas</a:t>
            </a:r>
            <a:r>
              <a:rPr lang="en-US" sz="2000" b="1" dirty="0">
                <a:latin typeface="Arial Nova Light" panose="020B0304020202020204" pitchFamily="34" charset="0"/>
              </a:rPr>
              <a:t>, and </a:t>
            </a:r>
            <a:r>
              <a:rPr lang="en-US" sz="2000" b="1" dirty="0" err="1">
                <a:latin typeface="Arial Nova Light" panose="020B0304020202020204" pitchFamily="34" charset="0"/>
              </a:rPr>
              <a:t>Bloneva</a:t>
            </a:r>
            <a:r>
              <a:rPr lang="en-US" sz="2000" b="1" dirty="0">
                <a:latin typeface="Arial Nova Light" panose="020B0304020202020204" pitchFamily="34" charset="0"/>
              </a:rPr>
              <a:t> Bond.</a:t>
            </a:r>
          </a:p>
          <a:p>
            <a:pPr marL="502920" lvl="1" indent="0">
              <a:lnSpc>
                <a:spcPct val="100000"/>
              </a:lnSpc>
              <a:buNone/>
            </a:pPr>
            <a:r>
              <a:rPr lang="en-US" sz="2000" b="1" dirty="0"/>
              <a:t>	</a:t>
            </a:r>
          </a:p>
        </p:txBody>
      </p:sp>
    </p:spTree>
    <p:extLst>
      <p:ext uri="{BB962C8B-B14F-4D97-AF65-F5344CB8AC3E}">
        <p14:creationId xmlns:p14="http://schemas.microsoft.com/office/powerpoint/2010/main" val="14521572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958A2-4140-4526-B917-216EA316FAD4}"/>
              </a:ext>
            </a:extLst>
          </p:cNvPr>
          <p:cNvSpPr>
            <a:spLocks noGrp="1"/>
          </p:cNvSpPr>
          <p:nvPr>
            <p:ph type="title"/>
          </p:nvPr>
        </p:nvSpPr>
        <p:spPr/>
        <p:txBody>
          <a:bodyPr/>
          <a:lstStyle/>
          <a:p>
            <a:r>
              <a:rPr lang="en-US" b="1" dirty="0"/>
              <a:t>District Reflection and Vision for Continuation of Key Programming and Staff</a:t>
            </a:r>
          </a:p>
        </p:txBody>
      </p:sp>
      <p:sp>
        <p:nvSpPr>
          <p:cNvPr id="3" name="Content Placeholder 2">
            <a:extLst>
              <a:ext uri="{FF2B5EF4-FFF2-40B4-BE49-F238E27FC236}">
                <a16:creationId xmlns:a16="http://schemas.microsoft.com/office/drawing/2014/main" id="{E1BA1067-9A6A-4BCD-8A75-C15E5A95F089}"/>
              </a:ext>
            </a:extLst>
          </p:cNvPr>
          <p:cNvSpPr>
            <a:spLocks noGrp="1"/>
          </p:cNvSpPr>
          <p:nvPr>
            <p:ph idx="1"/>
          </p:nvPr>
        </p:nvSpPr>
        <p:spPr/>
        <p:txBody>
          <a:bodyPr>
            <a:normAutofit/>
          </a:bodyPr>
          <a:lstStyle/>
          <a:p>
            <a:r>
              <a:rPr lang="en-US" b="1" dirty="0">
                <a:latin typeface="Arial Nova Light" panose="020B0304020202020204" pitchFamily="34" charset="0"/>
              </a:rPr>
              <a:t>All salary positions were absorbed back into the General Fund as of July 1, 2023 (2023 – 2024 budget year) and are included in the 2024 – 2025 proposed General Fund budget.</a:t>
            </a:r>
          </a:p>
          <a:p>
            <a:r>
              <a:rPr lang="en-US" b="1" dirty="0">
                <a:latin typeface="Arial Nova Light" panose="020B0304020202020204" pitchFamily="34" charset="0"/>
              </a:rPr>
              <a:t>All hourly regular duty staff are included in the 2024 – 2025 proposed General Fund budget.</a:t>
            </a:r>
          </a:p>
          <a:p>
            <a:r>
              <a:rPr lang="en-US" b="1" dirty="0">
                <a:latin typeface="Arial Nova Light" panose="020B0304020202020204" pitchFamily="34" charset="0"/>
              </a:rPr>
              <a:t>Extended school year expenditures remain in ARPA for the 2024 – 2025 summer period of July – August 2024.  Future funding of extended year programming is yet to be determined contingent upon student need and availability of Grants and General Fund support.</a:t>
            </a:r>
          </a:p>
          <a:p>
            <a:r>
              <a:rPr lang="en-US" b="1" dirty="0">
                <a:latin typeface="Arial Nova Light" panose="020B0304020202020204" pitchFamily="34" charset="0"/>
              </a:rPr>
              <a:t>Programming provided by outside vendors will be evaluated and continued to a lesser degree.  Continuation or reduction of services to be determined by available funding sources.</a:t>
            </a:r>
          </a:p>
        </p:txBody>
      </p:sp>
    </p:spTree>
    <p:extLst>
      <p:ext uri="{BB962C8B-B14F-4D97-AF65-F5344CB8AC3E}">
        <p14:creationId xmlns:p14="http://schemas.microsoft.com/office/powerpoint/2010/main" val="27688415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4956D-9B6C-4CD1-99F6-25EB600E4A40}"/>
              </a:ext>
            </a:extLst>
          </p:cNvPr>
          <p:cNvSpPr>
            <a:spLocks noGrp="1"/>
          </p:cNvSpPr>
          <p:nvPr>
            <p:ph type="title"/>
          </p:nvPr>
        </p:nvSpPr>
        <p:spPr/>
        <p:txBody>
          <a:bodyPr/>
          <a:lstStyle/>
          <a:p>
            <a:r>
              <a:rPr lang="en-US" b="1" dirty="0"/>
              <a:t>Public Opportunity for Questions or Comments</a:t>
            </a:r>
          </a:p>
        </p:txBody>
      </p:sp>
      <p:sp>
        <p:nvSpPr>
          <p:cNvPr id="3" name="Content Placeholder 2">
            <a:extLst>
              <a:ext uri="{FF2B5EF4-FFF2-40B4-BE49-F238E27FC236}">
                <a16:creationId xmlns:a16="http://schemas.microsoft.com/office/drawing/2014/main" id="{BACEF14F-0BBE-4D67-92C0-977C18F12B0A}"/>
              </a:ext>
            </a:extLst>
          </p:cNvPr>
          <p:cNvSpPr>
            <a:spLocks noGrp="1"/>
          </p:cNvSpPr>
          <p:nvPr>
            <p:ph idx="1"/>
          </p:nvPr>
        </p:nvSpPr>
        <p:spPr>
          <a:xfrm>
            <a:off x="3860955" y="1123837"/>
            <a:ext cx="7315200" cy="5120640"/>
          </a:xfrm>
        </p:spPr>
        <p:txBody>
          <a:bodyPr>
            <a:normAutofit/>
          </a:bodyPr>
          <a:lstStyle/>
          <a:p>
            <a:r>
              <a:rPr lang="en-US" sz="3200" b="1" dirty="0">
                <a:latin typeface="Calibri Light" panose="020F0302020204030204" pitchFamily="34" charset="0"/>
                <a:ea typeface="+mn-lt"/>
                <a:cs typeface="Calibri Light" panose="020F0302020204030204" pitchFamily="34" charset="0"/>
              </a:rPr>
              <a:t>You may review a copy of this presentation on the District website </a:t>
            </a:r>
            <a:r>
              <a:rPr lang="en-US" sz="3200" b="1" dirty="0">
                <a:latin typeface="Calibri Light" panose="020F0302020204030204" pitchFamily="34" charset="0"/>
                <a:ea typeface="+mn-lt"/>
                <a:cs typeface="Calibri Light" panose="020F0302020204030204" pitchFamily="34" charset="0"/>
                <a:hlinkClick r:id="rId2"/>
              </a:rPr>
              <a:t>https://www.nfschools.net</a:t>
            </a:r>
            <a:endParaRPr lang="en-US" sz="3200" b="1" dirty="0">
              <a:latin typeface="Calibri Light" panose="020F0302020204030204" pitchFamily="34" charset="0"/>
              <a:ea typeface="+mn-lt"/>
              <a:cs typeface="Calibri Light" panose="020F0302020204030204" pitchFamily="34" charset="0"/>
            </a:endParaRPr>
          </a:p>
          <a:p>
            <a:pPr marL="0" indent="0">
              <a:buNone/>
            </a:pPr>
            <a:endParaRPr lang="en-US" sz="3200" b="1" dirty="0">
              <a:latin typeface="Calibri Light" panose="020F0302020204030204" pitchFamily="34" charset="0"/>
              <a:ea typeface="+mn-lt"/>
              <a:cs typeface="Calibri Light" panose="020F0302020204030204" pitchFamily="34" charset="0"/>
            </a:endParaRPr>
          </a:p>
          <a:p>
            <a:r>
              <a:rPr lang="en-US" sz="3200" b="1" dirty="0">
                <a:latin typeface="Calibri Light" panose="020F0302020204030204" pitchFamily="34" charset="0"/>
                <a:ea typeface="+mn-lt"/>
                <a:cs typeface="Calibri Light" panose="020F0302020204030204" pitchFamily="34" charset="0"/>
              </a:rPr>
              <a:t>Send comments and questions by email to: </a:t>
            </a:r>
            <a:r>
              <a:rPr lang="en-US" sz="3200" b="1" dirty="0">
                <a:solidFill>
                  <a:srgbClr val="00A8D0"/>
                </a:solidFill>
                <a:latin typeface="Calibri Light" panose="020F0302020204030204" pitchFamily="34" charset="0"/>
                <a:ea typeface="+mn-lt"/>
                <a:cs typeface="Calibri Light" panose="020F0302020204030204" pitchFamily="34" charset="0"/>
                <a:hlinkClick r:id="rId3">
                  <a:extLst>
                    <a:ext uri="{A12FA001-AC4F-418D-AE19-62706E023703}">
                      <ahyp:hlinkClr xmlns:ahyp="http://schemas.microsoft.com/office/drawing/2018/hyperlinkcolor" val="tx"/>
                    </a:ext>
                  </a:extLst>
                </a:hlinkClick>
              </a:rPr>
              <a:t>PublicComments@nfschools.net</a:t>
            </a:r>
            <a:endParaRPr lang="en-US" sz="3200" b="1" dirty="0">
              <a:solidFill>
                <a:srgbClr val="00A8D0"/>
              </a:solidFill>
              <a:latin typeface="Calibri Light" panose="020F0302020204030204" pitchFamily="34" charset="0"/>
              <a:ea typeface="+mn-lt"/>
              <a:cs typeface="Calibri Light" panose="020F0302020204030204" pitchFamily="34" charset="0"/>
            </a:endParaRPr>
          </a:p>
          <a:p>
            <a:endParaRPr lang="en-US" sz="2800" dirty="0"/>
          </a:p>
        </p:txBody>
      </p:sp>
    </p:spTree>
    <p:extLst>
      <p:ext uri="{BB962C8B-B14F-4D97-AF65-F5344CB8AC3E}">
        <p14:creationId xmlns:p14="http://schemas.microsoft.com/office/powerpoint/2010/main" val="1313382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FC24E-2FE9-473E-AE46-A3754361DB73}"/>
              </a:ext>
            </a:extLst>
          </p:cNvPr>
          <p:cNvSpPr>
            <a:spLocks noGrp="1"/>
          </p:cNvSpPr>
          <p:nvPr>
            <p:ph type="title"/>
          </p:nvPr>
        </p:nvSpPr>
        <p:spPr>
          <a:xfrm>
            <a:off x="252919" y="1123837"/>
            <a:ext cx="3093963" cy="4601183"/>
          </a:xfrm>
        </p:spPr>
        <p:txBody>
          <a:bodyPr/>
          <a:lstStyle/>
          <a:p>
            <a:r>
              <a:rPr lang="en-US" b="1" dirty="0"/>
              <a:t>American Rescue Plan Act Federal Funding Overview</a:t>
            </a:r>
          </a:p>
        </p:txBody>
      </p:sp>
      <p:sp>
        <p:nvSpPr>
          <p:cNvPr id="3" name="Content Placeholder 2">
            <a:extLst>
              <a:ext uri="{FF2B5EF4-FFF2-40B4-BE49-F238E27FC236}">
                <a16:creationId xmlns:a16="http://schemas.microsoft.com/office/drawing/2014/main" id="{10037BBA-DFD9-40F1-80D1-56B7E91D71F6}"/>
              </a:ext>
            </a:extLst>
          </p:cNvPr>
          <p:cNvSpPr>
            <a:spLocks noGrp="1"/>
          </p:cNvSpPr>
          <p:nvPr>
            <p:ph idx="1"/>
          </p:nvPr>
        </p:nvSpPr>
        <p:spPr>
          <a:xfrm>
            <a:off x="3718347" y="830062"/>
            <a:ext cx="7849257" cy="6027938"/>
          </a:xfrm>
        </p:spPr>
        <p:txBody>
          <a:bodyPr>
            <a:normAutofit fontScale="70000" lnSpcReduction="20000"/>
          </a:bodyPr>
          <a:lstStyle/>
          <a:p>
            <a:pPr>
              <a:buFont typeface="Wingdings" panose="05000000000000000000" pitchFamily="2" charset="2"/>
              <a:buChar char="§"/>
            </a:pPr>
            <a:endParaRPr lang="en-US" sz="2200" b="1" dirty="0"/>
          </a:p>
          <a:p>
            <a:pPr>
              <a:buFont typeface="Wingdings" panose="05000000000000000000" pitchFamily="2" charset="2"/>
              <a:buChar char="§"/>
            </a:pPr>
            <a:r>
              <a:rPr lang="en-US" sz="3200" b="1" dirty="0">
                <a:latin typeface="Calibri Light" panose="020F0302020204030204" pitchFamily="34" charset="0"/>
                <a:cs typeface="Calibri Light" panose="020F0302020204030204" pitchFamily="34" charset="0"/>
              </a:rPr>
              <a:t>Funding period March 13, 2020 Through September 30, 2024</a:t>
            </a:r>
          </a:p>
          <a:p>
            <a:pPr>
              <a:buFont typeface="Wingdings" panose="05000000000000000000" pitchFamily="2" charset="2"/>
              <a:buChar char="§"/>
            </a:pPr>
            <a:r>
              <a:rPr lang="en-US" sz="3200" b="1" dirty="0">
                <a:latin typeface="Calibri Light" panose="020F0302020204030204" pitchFamily="34" charset="0"/>
                <a:cs typeface="Calibri Light" panose="020F0302020204030204" pitchFamily="34" charset="0"/>
              </a:rPr>
              <a:t>Applications were released in May 2021 and were due in August 2021.</a:t>
            </a:r>
          </a:p>
          <a:p>
            <a:pPr>
              <a:buFont typeface="Wingdings" panose="05000000000000000000" pitchFamily="2" charset="2"/>
              <a:buChar char="§"/>
            </a:pPr>
            <a:r>
              <a:rPr lang="en-US" sz="3200" b="1" dirty="0">
                <a:latin typeface="Calibri Light" panose="020F0302020204030204" pitchFamily="34" charset="0"/>
                <a:cs typeface="Calibri Light" panose="020F0302020204030204" pitchFamily="34" charset="0"/>
              </a:rPr>
              <a:t>District spending began 2021 – 2022 fiscal year – district did not include previous expenditures in the application.  </a:t>
            </a:r>
          </a:p>
          <a:p>
            <a:pPr>
              <a:buFont typeface="Wingdings" panose="05000000000000000000" pitchFamily="2" charset="2"/>
              <a:buChar char="§"/>
            </a:pPr>
            <a:r>
              <a:rPr lang="en-US" sz="3200" b="1" dirty="0">
                <a:latin typeface="Calibri Light" panose="020F0302020204030204" pitchFamily="34" charset="0"/>
                <a:cs typeface="Calibri Light" panose="020F0302020204030204" pitchFamily="34" charset="0"/>
              </a:rPr>
              <a:t>Total Funding allocated to District:  $30,138,817</a:t>
            </a:r>
          </a:p>
          <a:p>
            <a:pPr>
              <a:buFont typeface="Wingdings" panose="05000000000000000000" pitchFamily="2" charset="2"/>
              <a:buChar char="§"/>
            </a:pPr>
            <a:r>
              <a:rPr lang="en-US" sz="3200" b="1" dirty="0">
                <a:latin typeface="Calibri Light" panose="020F0302020204030204" pitchFamily="34" charset="0"/>
                <a:cs typeface="Calibri Light" panose="020F0302020204030204" pitchFamily="34" charset="0"/>
              </a:rPr>
              <a:t>Minimum 20% ($6,027,763) of total funding had to be used to address Learning Loss due to the COVID-19 Pandemic.</a:t>
            </a:r>
          </a:p>
          <a:p>
            <a:pPr>
              <a:buFont typeface="Wingdings" panose="05000000000000000000" pitchFamily="2" charset="2"/>
              <a:buChar char="§"/>
            </a:pPr>
            <a:r>
              <a:rPr lang="en-US" sz="3200" b="1" dirty="0">
                <a:latin typeface="Calibri Light" panose="020F0302020204030204" pitchFamily="34" charset="0"/>
                <a:cs typeface="Calibri Light" panose="020F0302020204030204" pitchFamily="34" charset="0"/>
              </a:rPr>
              <a:t>The District’s original plan was presented to the public on June 24, 2021.</a:t>
            </a:r>
          </a:p>
          <a:p>
            <a:pPr>
              <a:buFont typeface="Wingdings" panose="05000000000000000000" pitchFamily="2" charset="2"/>
              <a:buChar char="§"/>
            </a:pPr>
            <a:r>
              <a:rPr lang="en-US" sz="3200" b="1" dirty="0">
                <a:latin typeface="Calibri Light" panose="020F0302020204030204" pitchFamily="34" charset="0"/>
                <a:cs typeface="Calibri Light" panose="020F0302020204030204" pitchFamily="34" charset="0"/>
              </a:rPr>
              <a:t>Districts were required to establish a spending plan which allowed for continuation of select programs or program related items beyond the availability of federal ARPA funding.  </a:t>
            </a:r>
          </a:p>
          <a:p>
            <a:pPr>
              <a:buFont typeface="Wingdings" panose="05000000000000000000" pitchFamily="2" charset="2"/>
              <a:buChar char="§"/>
            </a:pPr>
            <a:r>
              <a:rPr lang="en-US" sz="3200" b="1" dirty="0">
                <a:solidFill>
                  <a:schemeClr val="tx1"/>
                </a:solidFill>
                <a:latin typeface="Calibri Light" panose="020F0302020204030204" pitchFamily="34" charset="0"/>
                <a:cs typeface="Calibri Light" panose="020F0302020204030204" pitchFamily="34" charset="0"/>
              </a:rPr>
              <a:t>This presentation will demonstrate how the District has utilized the funds to date, and the plan to spend remaining funds through September 2024. </a:t>
            </a:r>
          </a:p>
          <a:p>
            <a:pPr>
              <a:buFont typeface="Wingdings" panose="05000000000000000000" pitchFamily="2" charset="2"/>
              <a:buChar char="§"/>
            </a:pPr>
            <a:endParaRPr lang="en-US" b="1" dirty="0">
              <a:solidFill>
                <a:srgbClr val="002060"/>
              </a:solidFill>
            </a:endParaRPr>
          </a:p>
          <a:p>
            <a:pPr>
              <a:buFont typeface="Wingdings" panose="05000000000000000000" pitchFamily="2" charset="2"/>
              <a:buChar char="§"/>
            </a:pPr>
            <a:endParaRPr lang="en-US" dirty="0">
              <a:solidFill>
                <a:schemeClr val="tx1"/>
              </a:solidFill>
            </a:endParaRPr>
          </a:p>
          <a:p>
            <a:pPr>
              <a:buFont typeface="Wingdings" panose="05000000000000000000" pitchFamily="2" charset="2"/>
              <a:buChar char="§"/>
            </a:pPr>
            <a:endParaRPr lang="en-US" dirty="0"/>
          </a:p>
        </p:txBody>
      </p:sp>
    </p:spTree>
    <p:extLst>
      <p:ext uri="{BB962C8B-B14F-4D97-AF65-F5344CB8AC3E}">
        <p14:creationId xmlns:p14="http://schemas.microsoft.com/office/powerpoint/2010/main" val="3571052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26102-96EF-4095-8306-FAE7E3F86404}"/>
              </a:ext>
            </a:extLst>
          </p:cNvPr>
          <p:cNvSpPr>
            <a:spLocks noGrp="1"/>
          </p:cNvSpPr>
          <p:nvPr>
            <p:ph type="title"/>
          </p:nvPr>
        </p:nvSpPr>
        <p:spPr/>
        <p:txBody>
          <a:bodyPr/>
          <a:lstStyle/>
          <a:p>
            <a:r>
              <a:rPr lang="en-US" b="1" dirty="0"/>
              <a:t>District Allocation</a:t>
            </a:r>
          </a:p>
        </p:txBody>
      </p:sp>
      <p:graphicFrame>
        <p:nvGraphicFramePr>
          <p:cNvPr id="5" name="Content Placeholder 4">
            <a:extLst>
              <a:ext uri="{FF2B5EF4-FFF2-40B4-BE49-F238E27FC236}">
                <a16:creationId xmlns:a16="http://schemas.microsoft.com/office/drawing/2014/main" id="{CBC78A47-6D45-4FA8-B8AD-65CA9E89AEFE}"/>
              </a:ext>
            </a:extLst>
          </p:cNvPr>
          <p:cNvGraphicFramePr>
            <a:graphicFrameLocks noGrp="1"/>
          </p:cNvGraphicFramePr>
          <p:nvPr>
            <p:ph idx="1"/>
            <p:extLst>
              <p:ext uri="{D42A27DB-BD31-4B8C-83A1-F6EECF244321}">
                <p14:modId xmlns:p14="http://schemas.microsoft.com/office/powerpoint/2010/main" val="540689482"/>
              </p:ext>
            </p:extLst>
          </p:nvPr>
        </p:nvGraphicFramePr>
        <p:xfrm>
          <a:off x="3567694" y="73184"/>
          <a:ext cx="8061812" cy="6637559"/>
        </p:xfrm>
        <a:graphic>
          <a:graphicData uri="http://schemas.openxmlformats.org/drawingml/2006/table">
            <a:tbl>
              <a:tblPr firstRow="1" bandRow="1">
                <a:tableStyleId>{5C22544A-7EE6-4342-B048-85BDC9FD1C3A}</a:tableStyleId>
              </a:tblPr>
              <a:tblGrid>
                <a:gridCol w="3729250">
                  <a:extLst>
                    <a:ext uri="{9D8B030D-6E8A-4147-A177-3AD203B41FA5}">
                      <a16:colId xmlns:a16="http://schemas.microsoft.com/office/drawing/2014/main" val="1015470812"/>
                    </a:ext>
                  </a:extLst>
                </a:gridCol>
                <a:gridCol w="4332562">
                  <a:extLst>
                    <a:ext uri="{9D8B030D-6E8A-4147-A177-3AD203B41FA5}">
                      <a16:colId xmlns:a16="http://schemas.microsoft.com/office/drawing/2014/main" val="2547568775"/>
                    </a:ext>
                  </a:extLst>
                </a:gridCol>
              </a:tblGrid>
              <a:tr h="1152487">
                <a:tc>
                  <a:txBody>
                    <a:bodyPr/>
                    <a:lstStyle/>
                    <a:p>
                      <a:pPr marL="0" algn="ctr" rtl="0" eaLnBrk="1" latinLnBrk="0" hangingPunct="1">
                        <a:spcBef>
                          <a:spcPts val="0"/>
                        </a:spcBef>
                        <a:spcAft>
                          <a:spcPts val="0"/>
                        </a:spcAft>
                      </a:pPr>
                      <a:endParaRPr lang="en-US" dirty="0">
                        <a:effectLst/>
                      </a:endParaRPr>
                    </a:p>
                    <a:p>
                      <a:pPr marL="0" algn="ctr" rtl="0" eaLnBrk="1" latinLnBrk="0" hangingPunct="1">
                        <a:spcBef>
                          <a:spcPts val="0"/>
                        </a:spcBef>
                        <a:spcAft>
                          <a:spcPts val="0"/>
                        </a:spcAft>
                      </a:pPr>
                      <a:r>
                        <a:rPr lang="en-US" sz="2400" kern="1200" baseline="0" dirty="0">
                          <a:effectLst/>
                        </a:rPr>
                        <a:t>ARPA Federal Grant Spending Requirements</a:t>
                      </a:r>
                    </a:p>
                    <a:p>
                      <a:pPr marL="0" algn="ctr" rtl="0" eaLnBrk="1" latinLnBrk="0" hangingPunct="1">
                        <a:spcBef>
                          <a:spcPts val="0"/>
                        </a:spcBef>
                        <a:spcAft>
                          <a:spcPts val="0"/>
                        </a:spcAft>
                      </a:pPr>
                      <a:endParaRPr lang="en-US" dirty="0">
                        <a:effectLst/>
                      </a:endParaRPr>
                    </a:p>
                  </a:txBody>
                  <a:tcPr marL="0" marR="0" marT="0" marB="0" anchor="ctr"/>
                </a:tc>
                <a:tc>
                  <a:txBody>
                    <a:bodyPr/>
                    <a:lstStyle/>
                    <a:p>
                      <a:pPr marL="0" algn="ctr" rtl="0" eaLnBrk="1" latinLnBrk="0" hangingPunct="1">
                        <a:spcBef>
                          <a:spcPts val="0"/>
                        </a:spcBef>
                        <a:spcAft>
                          <a:spcPts val="0"/>
                        </a:spcAft>
                      </a:pPr>
                      <a:r>
                        <a:rPr lang="en-US" sz="2000" kern="1200" baseline="0" dirty="0">
                          <a:effectLst/>
                        </a:rPr>
                        <a:t>District Spending Amounts</a:t>
                      </a:r>
                      <a:endParaRPr lang="en-US" sz="2000" dirty="0">
                        <a:effectLst/>
                      </a:endParaRPr>
                    </a:p>
                    <a:p>
                      <a:pPr marL="0" algn="ctr" rtl="0" eaLnBrk="1" latinLnBrk="0" hangingPunct="1">
                        <a:spcBef>
                          <a:spcPts val="0"/>
                        </a:spcBef>
                        <a:spcAft>
                          <a:spcPts val="0"/>
                        </a:spcAft>
                      </a:pPr>
                      <a:r>
                        <a:rPr lang="en-US" sz="2000" kern="1200" baseline="0" dirty="0">
                          <a:effectLst/>
                        </a:rPr>
                        <a:t> (Actual Through April 2, 2024 and Estimated Through September 2024)</a:t>
                      </a:r>
                      <a:endParaRPr lang="en-US" sz="2000" dirty="0">
                        <a:effectLst/>
                      </a:endParaRPr>
                    </a:p>
                  </a:txBody>
                  <a:tcPr marL="0" marR="0" marT="0" marB="0" anchor="ctr"/>
                </a:tc>
                <a:extLst>
                  <a:ext uri="{0D108BD9-81ED-4DB2-BD59-A6C34878D82A}">
                    <a16:rowId xmlns:a16="http://schemas.microsoft.com/office/drawing/2014/main" val="777998627"/>
                  </a:ext>
                </a:extLst>
              </a:tr>
              <a:tr h="1798240">
                <a:tc>
                  <a:txBody>
                    <a:bodyPr/>
                    <a:lstStyle/>
                    <a:p>
                      <a:pPr lvl="0" algn="ctr">
                        <a:lnSpc>
                          <a:spcPct val="100000"/>
                        </a:lnSpc>
                        <a:spcBef>
                          <a:spcPts val="0"/>
                        </a:spcBef>
                        <a:spcAft>
                          <a:spcPts val="0"/>
                        </a:spcAft>
                        <a:buNone/>
                      </a:pPr>
                      <a:endParaRPr lang="en-US" sz="2400" b="0" i="0" u="none" strike="noStrike" noProof="0" dirty="0">
                        <a:effectLst/>
                        <a:latin typeface="Calibri Light" panose="020F0302020204030204" pitchFamily="34" charset="0"/>
                        <a:cs typeface="Calibri Light" panose="020F0302020204030204" pitchFamily="34" charset="0"/>
                      </a:endParaRPr>
                    </a:p>
                    <a:p>
                      <a:pPr lvl="0" algn="ctr">
                        <a:lnSpc>
                          <a:spcPct val="100000"/>
                        </a:lnSpc>
                        <a:spcBef>
                          <a:spcPts val="0"/>
                        </a:spcBef>
                        <a:spcAft>
                          <a:spcPts val="0"/>
                        </a:spcAft>
                        <a:buNone/>
                      </a:pPr>
                      <a:r>
                        <a:rPr lang="en-US" sz="2400" b="0" i="0" u="none" strike="noStrike" noProof="0" dirty="0">
                          <a:effectLst/>
                          <a:latin typeface="Calibri Light" panose="020F0302020204030204" pitchFamily="34" charset="0"/>
                          <a:cs typeface="Calibri Light" panose="020F0302020204030204" pitchFamily="34" charset="0"/>
                        </a:rPr>
                        <a:t>$30,138,817 </a:t>
                      </a:r>
                      <a:endParaRPr lang="en-US" sz="2400" b="0" dirty="0">
                        <a:latin typeface="Calibri Light" panose="020F0302020204030204" pitchFamily="34" charset="0"/>
                        <a:cs typeface="Calibri Light" panose="020F0302020204030204" pitchFamily="34" charset="0"/>
                      </a:endParaRPr>
                    </a:p>
                    <a:p>
                      <a:pPr lvl="0" algn="ctr">
                        <a:lnSpc>
                          <a:spcPct val="100000"/>
                        </a:lnSpc>
                        <a:spcBef>
                          <a:spcPts val="0"/>
                        </a:spcBef>
                        <a:spcAft>
                          <a:spcPts val="0"/>
                        </a:spcAft>
                        <a:buNone/>
                      </a:pPr>
                      <a:r>
                        <a:rPr lang="en-US" sz="2400" b="0" i="0" u="none" strike="noStrike" noProof="0" dirty="0">
                          <a:effectLst/>
                          <a:latin typeface="Calibri Light" panose="020F0302020204030204" pitchFamily="34" charset="0"/>
                          <a:cs typeface="Calibri Light" panose="020F0302020204030204" pitchFamily="34" charset="0"/>
                        </a:rPr>
                        <a:t>to be spent through 9/30/2024</a:t>
                      </a:r>
                      <a:endParaRPr lang="en-US" sz="2400" b="0" dirty="0">
                        <a:latin typeface="Calibri Light" panose="020F0302020204030204" pitchFamily="34" charset="0"/>
                        <a:cs typeface="Calibri Light" panose="020F0302020204030204" pitchFamily="34" charset="0"/>
                      </a:endParaRPr>
                    </a:p>
                    <a:p>
                      <a:pPr marL="0" algn="l" rtl="0" eaLnBrk="1" latinLnBrk="0" hangingPunct="1">
                        <a:spcBef>
                          <a:spcPts val="0"/>
                        </a:spcBef>
                        <a:spcAft>
                          <a:spcPts val="0"/>
                        </a:spcAft>
                      </a:pPr>
                      <a:endParaRPr lang="en-US" sz="2400" b="1" dirty="0">
                        <a:effectLst/>
                        <a:latin typeface="Calibri Light" panose="020F0302020204030204" pitchFamily="34" charset="0"/>
                        <a:cs typeface="Calibri Light" panose="020F0302020204030204" pitchFamily="34" charset="0"/>
                      </a:endParaRPr>
                    </a:p>
                  </a:txBody>
                  <a:tcPr marL="0" marR="0" marT="0" marB="0" anchor="ctr"/>
                </a:tc>
                <a:tc>
                  <a:txBody>
                    <a:bodyPr/>
                    <a:lstStyle/>
                    <a:p>
                      <a:pPr lvl="0" algn="ctr">
                        <a:lnSpc>
                          <a:spcPct val="100000"/>
                        </a:lnSpc>
                        <a:spcBef>
                          <a:spcPts val="0"/>
                        </a:spcBef>
                        <a:spcAft>
                          <a:spcPts val="0"/>
                        </a:spcAft>
                        <a:buNone/>
                      </a:pPr>
                      <a:r>
                        <a:rPr lang="en-US" sz="2400" b="1" i="0" u="none" strike="noStrike" noProof="0" dirty="0">
                          <a:effectLst/>
                          <a:latin typeface="Calibri Light" panose="020F0302020204030204" pitchFamily="34" charset="0"/>
                          <a:cs typeface="Calibri Light" panose="020F0302020204030204" pitchFamily="34" charset="0"/>
                        </a:rPr>
                        <a:t>$</a:t>
                      </a:r>
                      <a:r>
                        <a:rPr lang="en-US" sz="2000" b="1" i="0" u="none" strike="noStrike" noProof="0" dirty="0">
                          <a:effectLst/>
                          <a:latin typeface="Calibri Light" panose="020F0302020204030204" pitchFamily="34" charset="0"/>
                          <a:cs typeface="Calibri Light" panose="020F0302020204030204" pitchFamily="34" charset="0"/>
                        </a:rPr>
                        <a:t>24,996,060 spent through </a:t>
                      </a:r>
                    </a:p>
                    <a:p>
                      <a:pPr lvl="0" algn="ctr">
                        <a:lnSpc>
                          <a:spcPct val="100000"/>
                        </a:lnSpc>
                        <a:spcBef>
                          <a:spcPts val="0"/>
                        </a:spcBef>
                        <a:spcAft>
                          <a:spcPts val="0"/>
                        </a:spcAft>
                        <a:buNone/>
                      </a:pPr>
                      <a:r>
                        <a:rPr lang="en-US" sz="2000" b="1" i="0" u="none" strike="noStrike" noProof="0" dirty="0">
                          <a:effectLst/>
                          <a:latin typeface="Calibri Light" panose="020F0302020204030204" pitchFamily="34" charset="0"/>
                          <a:cs typeface="Calibri Light" panose="020F0302020204030204" pitchFamily="34" charset="0"/>
                        </a:rPr>
                        <a:t>April 2, 2024</a:t>
                      </a:r>
                    </a:p>
                    <a:p>
                      <a:pPr lvl="0" algn="ctr">
                        <a:lnSpc>
                          <a:spcPct val="100000"/>
                        </a:lnSpc>
                        <a:spcBef>
                          <a:spcPts val="0"/>
                        </a:spcBef>
                        <a:spcAft>
                          <a:spcPts val="0"/>
                        </a:spcAft>
                        <a:buNone/>
                      </a:pPr>
                      <a:r>
                        <a:rPr lang="en-US" sz="2000" b="1" i="0" u="none" strike="noStrike" noProof="0" dirty="0">
                          <a:effectLst/>
                          <a:latin typeface="Calibri Light" panose="020F0302020204030204" pitchFamily="34" charset="0"/>
                          <a:cs typeface="Calibri Light" panose="020F0302020204030204" pitchFamily="34" charset="0"/>
                        </a:rPr>
                        <a:t>$5,142,757 anticipated to be spent   April 3, 2024 – September 30, 2024</a:t>
                      </a:r>
                      <a:endParaRPr lang="en-US" sz="2000" b="1" dirty="0">
                        <a:effectLst/>
                        <a:latin typeface="Calibri Light" panose="020F0302020204030204" pitchFamily="34" charset="0"/>
                        <a:cs typeface="Calibri Light" panose="020F0302020204030204" pitchFamily="34" charset="0"/>
                      </a:endParaRPr>
                    </a:p>
                  </a:txBody>
                  <a:tcPr marL="0" marR="0" marT="0" marB="0" anchor="ctr"/>
                </a:tc>
                <a:extLst>
                  <a:ext uri="{0D108BD9-81ED-4DB2-BD59-A6C34878D82A}">
                    <a16:rowId xmlns:a16="http://schemas.microsoft.com/office/drawing/2014/main" val="4046736319"/>
                  </a:ext>
                </a:extLst>
              </a:tr>
              <a:tr h="719296">
                <a:tc>
                  <a:txBody>
                    <a:bodyPr/>
                    <a:lstStyle/>
                    <a:p>
                      <a:pPr marL="0" algn="ctr" rtl="0" eaLnBrk="1" latinLnBrk="0" hangingPunct="1">
                        <a:spcBef>
                          <a:spcPts val="0"/>
                        </a:spcBef>
                        <a:spcAft>
                          <a:spcPts val="0"/>
                        </a:spcAft>
                      </a:pPr>
                      <a:r>
                        <a:rPr lang="en-US" sz="1800" b="0" kern="1200" dirty="0">
                          <a:effectLst/>
                          <a:latin typeface="Calibri Light" panose="020F0302020204030204" pitchFamily="34" charset="0"/>
                          <a:cs typeface="Calibri Light" panose="020F0302020204030204" pitchFamily="34" charset="0"/>
                        </a:rPr>
                        <a:t>20% for Learning</a:t>
                      </a:r>
                      <a:r>
                        <a:rPr lang="en-US" sz="1800" b="0" kern="1200" baseline="0" dirty="0">
                          <a:effectLst/>
                          <a:latin typeface="Calibri Light" panose="020F0302020204030204" pitchFamily="34" charset="0"/>
                          <a:cs typeface="Calibri Light" panose="020F0302020204030204" pitchFamily="34" charset="0"/>
                        </a:rPr>
                        <a:t> Loss </a:t>
                      </a:r>
                      <a:r>
                        <a:rPr lang="en-US" sz="2400" b="0" kern="1200" baseline="0" dirty="0">
                          <a:effectLst/>
                          <a:latin typeface="Calibri Light" panose="020F0302020204030204" pitchFamily="34" charset="0"/>
                          <a:cs typeface="Calibri Light" panose="020F0302020204030204" pitchFamily="34" charset="0"/>
                        </a:rPr>
                        <a:t>$6,027,763</a:t>
                      </a:r>
                      <a:endParaRPr lang="en-US" sz="2400" b="0" dirty="0">
                        <a:effectLst/>
                        <a:latin typeface="Calibri Light" panose="020F0302020204030204" pitchFamily="34" charset="0"/>
                        <a:cs typeface="Calibri Light" panose="020F0302020204030204" pitchFamily="34" charset="0"/>
                      </a:endParaRPr>
                    </a:p>
                  </a:txBody>
                  <a:tcPr marL="0" marR="0" marT="0" marB="0" anchor="ctr"/>
                </a:tc>
                <a:tc>
                  <a:txBody>
                    <a:bodyPr/>
                    <a:lstStyle/>
                    <a:p>
                      <a:pPr marL="0" lvl="0" algn="ctr">
                        <a:spcBef>
                          <a:spcPts val="0"/>
                        </a:spcBef>
                        <a:spcAft>
                          <a:spcPts val="0"/>
                        </a:spcAft>
                        <a:buNone/>
                      </a:pPr>
                      <a:r>
                        <a:rPr lang="en-US" sz="2400" b="1" dirty="0">
                          <a:effectLst/>
                          <a:latin typeface="Calibri Light" panose="020F0302020204030204" pitchFamily="34" charset="0"/>
                          <a:cs typeface="Calibri Light" panose="020F0302020204030204" pitchFamily="34" charset="0"/>
                        </a:rPr>
                        <a:t>$10,123,167</a:t>
                      </a:r>
                    </a:p>
                  </a:txBody>
                  <a:tcPr marL="0" marR="0" marT="0" marB="0" anchor="ctr"/>
                </a:tc>
                <a:extLst>
                  <a:ext uri="{0D108BD9-81ED-4DB2-BD59-A6C34878D82A}">
                    <a16:rowId xmlns:a16="http://schemas.microsoft.com/office/drawing/2014/main" val="721961610"/>
                  </a:ext>
                </a:extLst>
              </a:tr>
              <a:tr h="2809303">
                <a:tc>
                  <a:txBody>
                    <a:bodyPr/>
                    <a:lstStyle/>
                    <a:p>
                      <a:pPr lvl="0" algn="ctr">
                        <a:lnSpc>
                          <a:spcPct val="100000"/>
                        </a:lnSpc>
                        <a:spcBef>
                          <a:spcPts val="0"/>
                        </a:spcBef>
                        <a:spcAft>
                          <a:spcPts val="0"/>
                        </a:spcAft>
                        <a:buNone/>
                      </a:pPr>
                      <a:r>
                        <a:rPr lang="en-US" sz="1800" b="0" i="0" u="none" strike="noStrike" noProof="0" dirty="0">
                          <a:effectLst/>
                          <a:latin typeface="Calibri Light" panose="020F0302020204030204" pitchFamily="34" charset="0"/>
                          <a:cs typeface="Calibri Light" panose="020F0302020204030204" pitchFamily="34" charset="0"/>
                        </a:rPr>
                        <a:t>2021 – 2022: $3,767,352 (12.5% of allocation)</a:t>
                      </a:r>
                    </a:p>
                    <a:p>
                      <a:pPr lvl="0" algn="ctr">
                        <a:lnSpc>
                          <a:spcPct val="100000"/>
                        </a:lnSpc>
                        <a:spcBef>
                          <a:spcPts val="0"/>
                        </a:spcBef>
                        <a:spcAft>
                          <a:spcPts val="0"/>
                        </a:spcAft>
                        <a:buNone/>
                      </a:pPr>
                      <a:r>
                        <a:rPr lang="en-US" sz="1800" b="0" i="0" u="none" strike="noStrike" noProof="0" dirty="0">
                          <a:effectLst/>
                          <a:latin typeface="Calibri Light" panose="020F0302020204030204" pitchFamily="34" charset="0"/>
                          <a:cs typeface="Calibri Light" panose="020F0302020204030204" pitchFamily="34" charset="0"/>
                        </a:rPr>
                        <a:t>2022 – 2023: $5,651,028 (18.75% of allocation)</a:t>
                      </a:r>
                    </a:p>
                    <a:p>
                      <a:pPr lvl="0" algn="ctr">
                        <a:lnSpc>
                          <a:spcPct val="100000"/>
                        </a:lnSpc>
                        <a:spcBef>
                          <a:spcPts val="0"/>
                        </a:spcBef>
                        <a:spcAft>
                          <a:spcPts val="0"/>
                        </a:spcAft>
                        <a:buNone/>
                      </a:pPr>
                      <a:r>
                        <a:rPr lang="en-US" sz="1800" b="0" i="0" u="none" strike="noStrike" noProof="0" dirty="0">
                          <a:effectLst/>
                          <a:latin typeface="Calibri Light" panose="020F0302020204030204" pitchFamily="34" charset="0"/>
                          <a:cs typeface="Calibri Light" panose="020F0302020204030204" pitchFamily="34" charset="0"/>
                        </a:rPr>
                        <a:t>2023 – 2024: $5,651,028 (18.75% of allocation)</a:t>
                      </a:r>
                    </a:p>
                    <a:p>
                      <a:pPr lvl="0" algn="ctr">
                        <a:lnSpc>
                          <a:spcPct val="100000"/>
                        </a:lnSpc>
                        <a:spcBef>
                          <a:spcPts val="0"/>
                        </a:spcBef>
                        <a:spcAft>
                          <a:spcPts val="0"/>
                        </a:spcAft>
                        <a:buNone/>
                      </a:pPr>
                      <a:endParaRPr lang="en-US" sz="1800" b="0" i="0" u="none" strike="noStrike" noProof="0" dirty="0">
                        <a:effectLst/>
                        <a:latin typeface="Calibri Light" panose="020F0302020204030204" pitchFamily="34" charset="0"/>
                        <a:cs typeface="Calibri Light" panose="020F0302020204030204" pitchFamily="34" charset="0"/>
                      </a:endParaRPr>
                    </a:p>
                    <a:p>
                      <a:pPr lvl="0" algn="ctr">
                        <a:lnSpc>
                          <a:spcPct val="100000"/>
                        </a:lnSpc>
                        <a:spcBef>
                          <a:spcPts val="0"/>
                        </a:spcBef>
                        <a:spcAft>
                          <a:spcPts val="0"/>
                        </a:spcAft>
                        <a:buNone/>
                      </a:pPr>
                      <a:r>
                        <a:rPr lang="en-US" sz="2400" b="0" i="0" u="none" strike="noStrike" noProof="0" dirty="0">
                          <a:effectLst/>
                          <a:latin typeface="Calibri Light" panose="020F0302020204030204" pitchFamily="34" charset="0"/>
                          <a:cs typeface="Calibri Light" panose="020F0302020204030204" pitchFamily="34" charset="0"/>
                        </a:rPr>
                        <a:t>Balance at District’s discretion</a:t>
                      </a:r>
                      <a:endParaRPr lang="en-US" sz="2400" dirty="0">
                        <a:latin typeface="Calibri Light" panose="020F0302020204030204" pitchFamily="34" charset="0"/>
                        <a:cs typeface="Calibri Light" panose="020F0302020204030204" pitchFamily="34" charset="0"/>
                      </a:endParaRPr>
                    </a:p>
                    <a:p>
                      <a:pPr marL="0" lvl="0" algn="l">
                        <a:spcBef>
                          <a:spcPts val="0"/>
                        </a:spcBef>
                        <a:spcAft>
                          <a:spcPts val="0"/>
                        </a:spcAft>
                        <a:buNone/>
                      </a:pPr>
                      <a:endParaRPr lang="en-US" dirty="0">
                        <a:latin typeface="Calibri Light" panose="020F0302020204030204" pitchFamily="34" charset="0"/>
                        <a:cs typeface="Calibri Light" panose="020F0302020204030204" pitchFamily="34" charset="0"/>
                      </a:endParaRPr>
                    </a:p>
                  </a:txBody>
                  <a:tcPr marL="0" marR="0" marT="0" marB="0"/>
                </a:tc>
                <a:tc>
                  <a:txBody>
                    <a:bodyPr/>
                    <a:lstStyle/>
                    <a:p>
                      <a:pPr lvl="0" algn="ctr">
                        <a:lnSpc>
                          <a:spcPct val="100000"/>
                        </a:lnSpc>
                        <a:spcBef>
                          <a:spcPts val="0"/>
                        </a:spcBef>
                        <a:spcAft>
                          <a:spcPts val="0"/>
                        </a:spcAft>
                        <a:buNone/>
                      </a:pPr>
                      <a:r>
                        <a:rPr lang="en-US" b="1" dirty="0">
                          <a:latin typeface="Calibri Light" panose="020F0302020204030204" pitchFamily="34" charset="0"/>
                          <a:cs typeface="Calibri Light" panose="020F0302020204030204" pitchFamily="34" charset="0"/>
                        </a:rPr>
                        <a:t>2021 – 2022:  $5,766,470 (19.13% of allocation)</a:t>
                      </a:r>
                    </a:p>
                    <a:p>
                      <a:pPr lvl="0" algn="ctr">
                        <a:lnSpc>
                          <a:spcPct val="100000"/>
                        </a:lnSpc>
                        <a:spcBef>
                          <a:spcPts val="0"/>
                        </a:spcBef>
                        <a:spcAft>
                          <a:spcPts val="0"/>
                        </a:spcAft>
                        <a:buNone/>
                      </a:pPr>
                      <a:endParaRPr lang="en-US" b="1" dirty="0">
                        <a:latin typeface="Calibri Light" panose="020F0302020204030204" pitchFamily="34" charset="0"/>
                        <a:cs typeface="Calibri Light" panose="020F0302020204030204" pitchFamily="34" charset="0"/>
                      </a:endParaRPr>
                    </a:p>
                    <a:p>
                      <a:pPr lvl="0" algn="ctr">
                        <a:lnSpc>
                          <a:spcPct val="100000"/>
                        </a:lnSpc>
                        <a:spcBef>
                          <a:spcPts val="0"/>
                        </a:spcBef>
                        <a:spcAft>
                          <a:spcPts val="0"/>
                        </a:spcAft>
                        <a:buNone/>
                      </a:pPr>
                      <a:r>
                        <a:rPr lang="en-US" b="1" dirty="0">
                          <a:latin typeface="Calibri Light" panose="020F0302020204030204" pitchFamily="34" charset="0"/>
                          <a:cs typeface="Calibri Light" panose="020F0302020204030204" pitchFamily="34" charset="0"/>
                        </a:rPr>
                        <a:t>2022 – 2023:  $10,157,233 (33.70% </a:t>
                      </a:r>
                      <a:r>
                        <a:rPr lang="en-US" sz="1600" b="1" dirty="0">
                          <a:latin typeface="Calibri Light" panose="020F0302020204030204" pitchFamily="34" charset="0"/>
                          <a:cs typeface="Calibri Light" panose="020F0302020204030204" pitchFamily="34" charset="0"/>
                        </a:rPr>
                        <a:t>of allocation)</a:t>
                      </a:r>
                    </a:p>
                    <a:p>
                      <a:pPr lvl="0" algn="ctr">
                        <a:lnSpc>
                          <a:spcPct val="100000"/>
                        </a:lnSpc>
                        <a:spcBef>
                          <a:spcPts val="0"/>
                        </a:spcBef>
                        <a:spcAft>
                          <a:spcPts val="0"/>
                        </a:spcAft>
                        <a:buNone/>
                      </a:pPr>
                      <a:endParaRPr lang="en-US" sz="1600" b="1" dirty="0">
                        <a:latin typeface="Calibri Light" panose="020F0302020204030204" pitchFamily="34" charset="0"/>
                        <a:cs typeface="Calibri Light" panose="020F0302020204030204" pitchFamily="34" charset="0"/>
                      </a:endParaRPr>
                    </a:p>
                    <a:p>
                      <a:pPr lvl="0" algn="ctr">
                        <a:lnSpc>
                          <a:spcPct val="100000"/>
                        </a:lnSpc>
                        <a:spcBef>
                          <a:spcPts val="0"/>
                        </a:spcBef>
                        <a:spcAft>
                          <a:spcPts val="0"/>
                        </a:spcAft>
                        <a:buNone/>
                      </a:pPr>
                      <a:r>
                        <a:rPr lang="en-US" b="1" dirty="0">
                          <a:latin typeface="Calibri Light" panose="020F0302020204030204" pitchFamily="34" charset="0"/>
                          <a:cs typeface="Calibri Light" panose="020F0302020204030204" pitchFamily="34" charset="0"/>
                        </a:rPr>
                        <a:t>2023 – 2024:  $12,428,744 anticipated through June 30, 2024 (41.24% of allocation)</a:t>
                      </a:r>
                    </a:p>
                    <a:p>
                      <a:pPr lvl="0" algn="ctr">
                        <a:lnSpc>
                          <a:spcPts val="2800"/>
                        </a:lnSpc>
                        <a:spcBef>
                          <a:spcPts val="0"/>
                        </a:spcBef>
                        <a:spcAft>
                          <a:spcPts val="0"/>
                        </a:spcAft>
                        <a:buNone/>
                      </a:pPr>
                      <a:endParaRPr lang="en-US" b="1" dirty="0">
                        <a:latin typeface="Calibri Light" panose="020F0302020204030204" pitchFamily="34" charset="0"/>
                        <a:cs typeface="Calibri Light" panose="020F0302020204030204" pitchFamily="34" charset="0"/>
                      </a:endParaRPr>
                    </a:p>
                    <a:p>
                      <a:pPr lvl="0" algn="ctr">
                        <a:lnSpc>
                          <a:spcPct val="100000"/>
                        </a:lnSpc>
                        <a:spcBef>
                          <a:spcPts val="0"/>
                        </a:spcBef>
                        <a:spcAft>
                          <a:spcPts val="0"/>
                        </a:spcAft>
                        <a:buNone/>
                      </a:pPr>
                      <a:r>
                        <a:rPr lang="en-US" b="1" dirty="0">
                          <a:latin typeface="Calibri Light" panose="020F0302020204030204" pitchFamily="34" charset="0"/>
                          <a:cs typeface="Calibri Light" panose="020F0302020204030204" pitchFamily="34" charset="0"/>
                        </a:rPr>
                        <a:t>2024 – 2025:  $1,786,370 anticipated spending July 1, 2024 – September 30, 2024 (5.93 % of allocation)</a:t>
                      </a:r>
                    </a:p>
                  </a:txBody>
                  <a:tcPr marL="0" marR="0" marT="0" marB="0"/>
                </a:tc>
                <a:extLst>
                  <a:ext uri="{0D108BD9-81ED-4DB2-BD59-A6C34878D82A}">
                    <a16:rowId xmlns:a16="http://schemas.microsoft.com/office/drawing/2014/main" val="648757441"/>
                  </a:ext>
                </a:extLst>
              </a:tr>
            </a:tbl>
          </a:graphicData>
        </a:graphic>
      </p:graphicFrame>
    </p:spTree>
    <p:extLst>
      <p:ext uri="{BB962C8B-B14F-4D97-AF65-F5344CB8AC3E}">
        <p14:creationId xmlns:p14="http://schemas.microsoft.com/office/powerpoint/2010/main" val="485473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FC304-9EF4-4076-947F-846FB72F3E86}"/>
              </a:ext>
            </a:extLst>
          </p:cNvPr>
          <p:cNvSpPr>
            <a:spLocks noGrp="1"/>
          </p:cNvSpPr>
          <p:nvPr>
            <p:ph type="title"/>
          </p:nvPr>
        </p:nvSpPr>
        <p:spPr/>
        <p:txBody>
          <a:bodyPr>
            <a:normAutofit/>
          </a:bodyPr>
          <a:lstStyle/>
          <a:p>
            <a:r>
              <a:rPr lang="en-US" dirty="0"/>
              <a:t>Instructional Programming:</a:t>
            </a:r>
            <a:br>
              <a:rPr lang="en-US" dirty="0"/>
            </a:br>
            <a:r>
              <a:rPr lang="en-US" dirty="0"/>
              <a:t>All evidence-based interventions had to address one or more of the categories of need listed.</a:t>
            </a:r>
          </a:p>
        </p:txBody>
      </p:sp>
      <p:sp>
        <p:nvSpPr>
          <p:cNvPr id="3" name="Content Placeholder 2">
            <a:extLst>
              <a:ext uri="{FF2B5EF4-FFF2-40B4-BE49-F238E27FC236}">
                <a16:creationId xmlns:a16="http://schemas.microsoft.com/office/drawing/2014/main" id="{46B70D07-2928-4BC8-AA13-94F49E34D0DA}"/>
              </a:ext>
            </a:extLst>
          </p:cNvPr>
          <p:cNvSpPr>
            <a:spLocks noGrp="1"/>
          </p:cNvSpPr>
          <p:nvPr>
            <p:ph idx="1"/>
          </p:nvPr>
        </p:nvSpPr>
        <p:spPr>
          <a:xfrm>
            <a:off x="3869268" y="839170"/>
            <a:ext cx="7315200" cy="5145994"/>
          </a:xfrm>
        </p:spPr>
        <p:txBody>
          <a:bodyPr>
            <a:normAutofit/>
          </a:bodyPr>
          <a:lstStyle/>
          <a:p>
            <a:r>
              <a:rPr lang="en-US" sz="2800" b="1" dirty="0">
                <a:latin typeface="Calibri Light" panose="020F0302020204030204" pitchFamily="34" charset="0"/>
                <a:cs typeface="Calibri Light" panose="020F0302020204030204" pitchFamily="34" charset="0"/>
              </a:rPr>
              <a:t>Strategies or programs to address the needs of high risk student groups</a:t>
            </a:r>
          </a:p>
          <a:p>
            <a:r>
              <a:rPr lang="en-US" sz="2800" b="1" dirty="0">
                <a:latin typeface="Calibri Light" panose="020F0302020204030204" pitchFamily="34" charset="0"/>
                <a:cs typeface="Calibri Light" panose="020F0302020204030204" pitchFamily="34" charset="0"/>
              </a:rPr>
              <a:t>Strategies or programs to address academic learning loss</a:t>
            </a:r>
          </a:p>
          <a:p>
            <a:r>
              <a:rPr lang="en-US" sz="2800" b="1" dirty="0">
                <a:latin typeface="Calibri Light" panose="020F0302020204030204" pitchFamily="34" charset="0"/>
                <a:cs typeface="Calibri Light" panose="020F0302020204030204" pitchFamily="34" charset="0"/>
              </a:rPr>
              <a:t>Programs to extend learning opportunities, both remedial and enrichment, beyond the regular school day (summer, before or after school)</a:t>
            </a:r>
          </a:p>
          <a:p>
            <a:r>
              <a:rPr lang="en-US" sz="2800" b="1" dirty="0">
                <a:latin typeface="Calibri Light" panose="020F0302020204030204" pitchFamily="34" charset="0"/>
                <a:cs typeface="Calibri Light" panose="020F0302020204030204" pitchFamily="34" charset="0"/>
              </a:rPr>
              <a:t>Strategies or programs to meet students' social and emotional learning needs</a:t>
            </a:r>
          </a:p>
        </p:txBody>
      </p:sp>
    </p:spTree>
    <p:extLst>
      <p:ext uri="{BB962C8B-B14F-4D97-AF65-F5344CB8AC3E}">
        <p14:creationId xmlns:p14="http://schemas.microsoft.com/office/powerpoint/2010/main" val="1239485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61897-C6ED-4EDC-94BA-36E5FADB7818}"/>
              </a:ext>
            </a:extLst>
          </p:cNvPr>
          <p:cNvSpPr>
            <a:spLocks noGrp="1"/>
          </p:cNvSpPr>
          <p:nvPr>
            <p:ph type="title"/>
          </p:nvPr>
        </p:nvSpPr>
        <p:spPr/>
        <p:txBody>
          <a:bodyPr/>
          <a:lstStyle/>
          <a:p>
            <a:r>
              <a:rPr lang="en-US" sz="3200" b="1" dirty="0"/>
              <a:t>Instructional Programming:</a:t>
            </a:r>
            <a:br>
              <a:rPr lang="en-US" sz="3200" b="1" dirty="0"/>
            </a:br>
            <a:r>
              <a:rPr lang="en-US" b="1" dirty="0"/>
              <a:t>Elementary Enrichment and</a:t>
            </a:r>
            <a:br>
              <a:rPr lang="en-US" b="1" dirty="0"/>
            </a:br>
            <a:r>
              <a:rPr lang="en-US" b="1" dirty="0"/>
              <a:t>Interventions</a:t>
            </a:r>
          </a:p>
        </p:txBody>
      </p:sp>
      <p:sp>
        <p:nvSpPr>
          <p:cNvPr id="3" name="Content Placeholder 2">
            <a:extLst>
              <a:ext uri="{FF2B5EF4-FFF2-40B4-BE49-F238E27FC236}">
                <a16:creationId xmlns:a16="http://schemas.microsoft.com/office/drawing/2014/main" id="{3EF5B8F3-F51F-4FCB-A879-C6D6FEB5A90C}"/>
              </a:ext>
            </a:extLst>
          </p:cNvPr>
          <p:cNvSpPr>
            <a:spLocks noGrp="1"/>
          </p:cNvSpPr>
          <p:nvPr>
            <p:ph idx="1"/>
          </p:nvPr>
        </p:nvSpPr>
        <p:spPr/>
        <p:txBody>
          <a:bodyPr vert="horz" lIns="91440" tIns="45720" rIns="91440" bIns="45720" rtlCol="0" anchor="ctr">
            <a:noAutofit/>
          </a:bodyPr>
          <a:lstStyle/>
          <a:p>
            <a:r>
              <a:rPr lang="en-US" sz="2400" b="1" dirty="0">
                <a:latin typeface="Calibri Light" panose="020F0302020204030204" pitchFamily="34" charset="0"/>
                <a:cs typeface="Calibri Light" panose="020F0302020204030204" pitchFamily="34" charset="0"/>
              </a:rPr>
              <a:t>Literacy: The District trained Interventionists and Classroom Teachers to provide Tiers 2 and 3 intervention services to the lowest performing pupils in all elementary schools. </a:t>
            </a:r>
          </a:p>
          <a:p>
            <a:r>
              <a:rPr lang="en-US" sz="2400" b="1" dirty="0">
                <a:latin typeface="Calibri Light" panose="020F0302020204030204" pitchFamily="34" charset="0"/>
                <a:cs typeface="Calibri Light" panose="020F0302020204030204" pitchFamily="34" charset="0"/>
              </a:rPr>
              <a:t>Literacy: The District purchased supplemental reading materials to support delivery of differentiated reading instruction in grades Kindergarten, 1 and 2. </a:t>
            </a:r>
          </a:p>
          <a:p>
            <a:r>
              <a:rPr lang="en-US" sz="2400" b="1" dirty="0">
                <a:latin typeface="Calibri Light" panose="020F0302020204030204" pitchFamily="34" charset="0"/>
                <a:cs typeface="Calibri Light" panose="020F0302020204030204" pitchFamily="34" charset="0"/>
              </a:rPr>
              <a:t>STEM: The District selected one (1) additional teacher to provide enriched, project-based instruction to pupils in grades Kindergarten, 1 and 2. </a:t>
            </a:r>
          </a:p>
        </p:txBody>
      </p:sp>
    </p:spTree>
    <p:extLst>
      <p:ext uri="{BB962C8B-B14F-4D97-AF65-F5344CB8AC3E}">
        <p14:creationId xmlns:p14="http://schemas.microsoft.com/office/powerpoint/2010/main" val="4759692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74F24-53F1-47C2-B662-134751E6A520}"/>
              </a:ext>
            </a:extLst>
          </p:cNvPr>
          <p:cNvSpPr>
            <a:spLocks noGrp="1"/>
          </p:cNvSpPr>
          <p:nvPr>
            <p:ph type="title"/>
          </p:nvPr>
        </p:nvSpPr>
        <p:spPr/>
        <p:txBody>
          <a:bodyPr/>
          <a:lstStyle/>
          <a:p>
            <a:r>
              <a:rPr lang="en-US" sz="3200" b="1" dirty="0"/>
              <a:t>Instructional Programming: </a:t>
            </a:r>
            <a:r>
              <a:rPr lang="en-US" b="1" dirty="0"/>
              <a:t>Elementary Enrichment and Interventions</a:t>
            </a:r>
            <a:endParaRPr lang="en-US" dirty="0"/>
          </a:p>
        </p:txBody>
      </p:sp>
      <p:sp>
        <p:nvSpPr>
          <p:cNvPr id="3" name="Content Placeholder 2">
            <a:extLst>
              <a:ext uri="{FF2B5EF4-FFF2-40B4-BE49-F238E27FC236}">
                <a16:creationId xmlns:a16="http://schemas.microsoft.com/office/drawing/2014/main" id="{91C2AE5A-4FA9-4DE1-94B8-7C653F5FD4F8}"/>
              </a:ext>
            </a:extLst>
          </p:cNvPr>
          <p:cNvSpPr>
            <a:spLocks noGrp="1"/>
          </p:cNvSpPr>
          <p:nvPr>
            <p:ph idx="1"/>
          </p:nvPr>
        </p:nvSpPr>
        <p:spPr>
          <a:xfrm>
            <a:off x="3860390" y="1335028"/>
            <a:ext cx="7315200" cy="5120640"/>
          </a:xfrm>
        </p:spPr>
        <p:txBody>
          <a:bodyPr>
            <a:normAutofit lnSpcReduction="10000"/>
          </a:bodyPr>
          <a:lstStyle/>
          <a:p>
            <a:pPr>
              <a:buFont typeface="Wingdings" panose="05000000000000000000" pitchFamily="2" charset="2"/>
              <a:buChar char="§"/>
            </a:pPr>
            <a:r>
              <a:rPr lang="en-US" sz="2400" b="1" dirty="0">
                <a:latin typeface="Calibri Light" panose="020F0302020204030204" pitchFamily="34" charset="0"/>
                <a:cs typeface="Calibri Light" panose="020F0302020204030204" pitchFamily="34" charset="0"/>
              </a:rPr>
              <a:t>Elementary Mathematics:  The District implemented elementary enrichment and academic service programming (Math AIS).</a:t>
            </a:r>
          </a:p>
          <a:p>
            <a:pPr>
              <a:buFont typeface="Wingdings" panose="05000000000000000000" pitchFamily="2" charset="2"/>
              <a:buChar char="§"/>
            </a:pPr>
            <a:r>
              <a:rPr lang="en-US" sz="2400" b="1" dirty="0">
                <a:latin typeface="Calibri Light" panose="020F0302020204030204" pitchFamily="34" charset="0"/>
                <a:cs typeface="Calibri Light" panose="020F0302020204030204" pitchFamily="34" charset="0"/>
              </a:rPr>
              <a:t>Elementary Mathematics:  The District selected seventeen (17) Teachers and Teaching Assistants to provide enrichment and Tier 2 intervention to Kindergarten through Grade 6 students.</a:t>
            </a:r>
          </a:p>
          <a:p>
            <a:pPr>
              <a:buFont typeface="Wingdings" panose="05000000000000000000" pitchFamily="2" charset="2"/>
              <a:buChar char="§"/>
            </a:pPr>
            <a:r>
              <a:rPr lang="en-US" sz="2400" b="1" dirty="0">
                <a:latin typeface="Calibri Light" panose="020F0302020204030204" pitchFamily="34" charset="0"/>
                <a:cs typeface="Calibri Light" panose="020F0302020204030204" pitchFamily="34" charset="0"/>
              </a:rPr>
              <a:t>Elementary Mathematics:  The District created four (4) Math Instructional Coach positions.</a:t>
            </a:r>
          </a:p>
          <a:p>
            <a:pPr>
              <a:buFont typeface="Wingdings" panose="05000000000000000000" pitchFamily="2" charset="2"/>
              <a:buChar char="§"/>
            </a:pPr>
            <a:r>
              <a:rPr lang="en-US" sz="2400" b="1" dirty="0">
                <a:latin typeface="Calibri Light" panose="020F0302020204030204" pitchFamily="34" charset="0"/>
                <a:cs typeface="Calibri Light" panose="020F0302020204030204" pitchFamily="34" charset="0"/>
              </a:rPr>
              <a:t>Elementary Mathematics:  The District purchased supplies and materials used to provide direct instruction.</a:t>
            </a:r>
          </a:p>
          <a:p>
            <a:pPr>
              <a:buFont typeface="Wingdings" panose="05000000000000000000" pitchFamily="2" charset="2"/>
              <a:buChar char="§"/>
            </a:pPr>
            <a:r>
              <a:rPr lang="en-US" sz="2400" b="1" dirty="0">
                <a:latin typeface="Calibri Light" panose="020F0302020204030204" pitchFamily="34" charset="0"/>
                <a:cs typeface="Calibri Light" panose="020F0302020204030204" pitchFamily="34" charset="0"/>
              </a:rPr>
              <a:t>Enrichment and Academic Intervention Programs: Professional development was made available to all Teachers, Teaching Assistants, and classroom Support Staff. </a:t>
            </a:r>
          </a:p>
          <a:p>
            <a:pPr>
              <a:buFont typeface="Wingdings" panose="05000000000000000000" pitchFamily="2" charset="2"/>
              <a:buChar char="§"/>
            </a:pPr>
            <a:endParaRPr lang="en-US" sz="2400" b="1" dirty="0"/>
          </a:p>
          <a:p>
            <a:pPr>
              <a:buFont typeface="Wingdings" panose="05000000000000000000" pitchFamily="2" charset="2"/>
              <a:buChar char="§"/>
            </a:pPr>
            <a:endParaRPr lang="en-US" dirty="0"/>
          </a:p>
        </p:txBody>
      </p:sp>
    </p:spTree>
    <p:extLst>
      <p:ext uri="{BB962C8B-B14F-4D97-AF65-F5344CB8AC3E}">
        <p14:creationId xmlns:p14="http://schemas.microsoft.com/office/powerpoint/2010/main" val="981050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ADBA2-D9DC-4765-A5BD-83AA16D3D565}"/>
              </a:ext>
            </a:extLst>
          </p:cNvPr>
          <p:cNvSpPr>
            <a:spLocks noGrp="1"/>
          </p:cNvSpPr>
          <p:nvPr>
            <p:ph type="title"/>
          </p:nvPr>
        </p:nvSpPr>
        <p:spPr>
          <a:xfrm>
            <a:off x="252918" y="1123837"/>
            <a:ext cx="3022941" cy="4601183"/>
          </a:xfrm>
        </p:spPr>
        <p:txBody>
          <a:bodyPr/>
          <a:lstStyle/>
          <a:p>
            <a:r>
              <a:rPr lang="en-US" b="1" dirty="0"/>
              <a:t>Instructional Programming:</a:t>
            </a:r>
            <a:br>
              <a:rPr lang="en-US" b="1" dirty="0"/>
            </a:br>
            <a:r>
              <a:rPr lang="en-US" b="1" dirty="0"/>
              <a:t>Prep and High School</a:t>
            </a:r>
            <a:br>
              <a:rPr lang="en-US" b="1" dirty="0"/>
            </a:br>
            <a:endParaRPr lang="en-US" b="1" dirty="0"/>
          </a:p>
        </p:txBody>
      </p:sp>
      <p:sp>
        <p:nvSpPr>
          <p:cNvPr id="3" name="Content Placeholder 2">
            <a:extLst>
              <a:ext uri="{FF2B5EF4-FFF2-40B4-BE49-F238E27FC236}">
                <a16:creationId xmlns:a16="http://schemas.microsoft.com/office/drawing/2014/main" id="{7904C9F8-7231-4053-B012-7CA66B4E2F7C}"/>
              </a:ext>
            </a:extLst>
          </p:cNvPr>
          <p:cNvSpPr>
            <a:spLocks noGrp="1"/>
          </p:cNvSpPr>
          <p:nvPr>
            <p:ph idx="1"/>
          </p:nvPr>
        </p:nvSpPr>
        <p:spPr/>
        <p:txBody>
          <a:bodyPr>
            <a:normAutofit/>
          </a:bodyPr>
          <a:lstStyle/>
          <a:p>
            <a:r>
              <a:rPr lang="en-US" sz="2400" b="1" dirty="0">
                <a:latin typeface="Calibri Light" panose="020F0302020204030204" pitchFamily="34" charset="0"/>
                <a:ea typeface="+mn-lt"/>
                <a:cs typeface="Calibri Light" panose="020F0302020204030204" pitchFamily="34" charset="0"/>
              </a:rPr>
              <a:t>Cross-Disciplinary Pedagogy Coaching: Prep Schools</a:t>
            </a:r>
            <a:endParaRPr lang="en-US" sz="2400" b="1" dirty="0">
              <a:latin typeface="Calibri Light" panose="020F0302020204030204" pitchFamily="34" charset="0"/>
              <a:cs typeface="Calibri Light" panose="020F0302020204030204" pitchFamily="34" charset="0"/>
            </a:endParaRPr>
          </a:p>
          <a:p>
            <a:pPr marL="0" indent="0">
              <a:buNone/>
            </a:pPr>
            <a:r>
              <a:rPr lang="en-US" sz="2400" b="1" dirty="0">
                <a:latin typeface="Calibri Light" panose="020F0302020204030204" pitchFamily="34" charset="0"/>
                <a:cs typeface="Calibri Light" panose="020F0302020204030204" pitchFamily="34" charset="0"/>
              </a:rPr>
              <a:t>The District selected and trained two (2) Instructional Strategies Coaches, one per school, to support instructors in planning and delivering classroom activities which focus, engage, and challenge all pupils. </a:t>
            </a:r>
          </a:p>
          <a:p>
            <a:r>
              <a:rPr lang="en-US" sz="2400" b="1" dirty="0">
                <a:latin typeface="Calibri Light" panose="020F0302020204030204" pitchFamily="34" charset="0"/>
                <a:cs typeface="Calibri Light" panose="020F0302020204030204" pitchFamily="34" charset="0"/>
              </a:rPr>
              <a:t>Summer Credit Recovery</a:t>
            </a:r>
          </a:p>
          <a:p>
            <a:pPr marL="0" indent="0">
              <a:buNone/>
            </a:pPr>
            <a:r>
              <a:rPr lang="en-US" sz="2400" b="1" dirty="0">
                <a:latin typeface="Calibri Light" panose="020F0302020204030204" pitchFamily="34" charset="0"/>
                <a:cs typeface="Calibri Light" panose="020F0302020204030204" pitchFamily="34" charset="0"/>
              </a:rPr>
              <a:t>The District is funding credit recovery services for students in need, grades 9 – 12, to include electives and all Regents courses.  Funding used to hire district teachers, teaching assistants, technology integrators and pupil support staff such as coordinators and counselors and/or social workers. </a:t>
            </a:r>
          </a:p>
        </p:txBody>
      </p:sp>
    </p:spTree>
    <p:extLst>
      <p:ext uri="{BB962C8B-B14F-4D97-AF65-F5344CB8AC3E}">
        <p14:creationId xmlns:p14="http://schemas.microsoft.com/office/powerpoint/2010/main" val="4138964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8352C-2D1B-4FE9-B3A6-84769726238B}"/>
              </a:ext>
            </a:extLst>
          </p:cNvPr>
          <p:cNvSpPr>
            <a:spLocks noGrp="1"/>
          </p:cNvSpPr>
          <p:nvPr>
            <p:ph type="title"/>
          </p:nvPr>
        </p:nvSpPr>
        <p:spPr>
          <a:xfrm>
            <a:off x="252919" y="1123837"/>
            <a:ext cx="3102840" cy="4601183"/>
          </a:xfrm>
        </p:spPr>
        <p:txBody>
          <a:bodyPr/>
          <a:lstStyle/>
          <a:p>
            <a:r>
              <a:rPr lang="en-US" b="1" dirty="0"/>
              <a:t>Instructional Programming: High School</a:t>
            </a:r>
          </a:p>
        </p:txBody>
      </p:sp>
      <p:sp>
        <p:nvSpPr>
          <p:cNvPr id="3" name="Content Placeholder 2">
            <a:extLst>
              <a:ext uri="{FF2B5EF4-FFF2-40B4-BE49-F238E27FC236}">
                <a16:creationId xmlns:a16="http://schemas.microsoft.com/office/drawing/2014/main" id="{8EE0C707-0129-432D-96AC-63FAA504A95E}"/>
              </a:ext>
            </a:extLst>
          </p:cNvPr>
          <p:cNvSpPr>
            <a:spLocks noGrp="1"/>
          </p:cNvSpPr>
          <p:nvPr>
            <p:ph idx="1"/>
          </p:nvPr>
        </p:nvSpPr>
        <p:spPr/>
        <p:txBody>
          <a:bodyPr>
            <a:normAutofit/>
          </a:bodyPr>
          <a:lstStyle/>
          <a:p>
            <a:r>
              <a:rPr lang="en-US" b="1" dirty="0">
                <a:latin typeface="Calibri Light" panose="020F0302020204030204" pitchFamily="34" charset="0"/>
                <a:cs typeface="Calibri Light" panose="020F0302020204030204" pitchFamily="34" charset="0"/>
              </a:rPr>
              <a:t>The District formed a Post Secondary Success Team (PS-2) at NFHS to monitor student progress, support credit accrual and connect students with internship and work-based learning opportunities. </a:t>
            </a:r>
          </a:p>
          <a:p>
            <a:r>
              <a:rPr lang="en-US" b="1" dirty="0">
                <a:latin typeface="Calibri Light" panose="020F0302020204030204" pitchFamily="34" charset="0"/>
                <a:cs typeface="Calibri Light" panose="020F0302020204030204" pitchFamily="34" charset="0"/>
              </a:rPr>
              <a:t>The PS-2 Team includes three (3) work-based Learning Coordinators, two (2) School Counselors, two (2) Pupil Service Assistants and one (1) Teaching Assistant. </a:t>
            </a:r>
          </a:p>
          <a:p>
            <a:r>
              <a:rPr lang="en-US" b="1" dirty="0">
                <a:latin typeface="Calibri Light" panose="020F0302020204030204" pitchFamily="34" charset="0"/>
                <a:cs typeface="Calibri Light" panose="020F0302020204030204" pitchFamily="34" charset="0"/>
              </a:rPr>
              <a:t>The District created a "Credit Recovery/Late Flex" program for pupils who lack the necessary credits for graduation, or have otherwise been identified as at-risk of dropping out early in their high school career.  </a:t>
            </a:r>
          </a:p>
          <a:p>
            <a:r>
              <a:rPr lang="en-US" b="1" dirty="0">
                <a:latin typeface="Calibri Light" panose="020F0302020204030204" pitchFamily="34" charset="0"/>
                <a:cs typeface="Calibri Light" panose="020F0302020204030204" pitchFamily="34" charset="0"/>
              </a:rPr>
              <a:t>The Credit Recovery / Late Flex program runs throughout the school year, and includes classes embedded within the school day and after regular school hours. Staff includes a program coordinator, school counselor and/or social worker, attendance interventionist, and multiple District teachers. </a:t>
            </a:r>
          </a:p>
        </p:txBody>
      </p:sp>
    </p:spTree>
    <p:extLst>
      <p:ext uri="{BB962C8B-B14F-4D97-AF65-F5344CB8AC3E}">
        <p14:creationId xmlns:p14="http://schemas.microsoft.com/office/powerpoint/2010/main" val="17285028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1587F-032F-4B98-BF4B-AED73FD87587}"/>
              </a:ext>
            </a:extLst>
          </p:cNvPr>
          <p:cNvSpPr>
            <a:spLocks noGrp="1"/>
          </p:cNvSpPr>
          <p:nvPr>
            <p:ph type="title"/>
          </p:nvPr>
        </p:nvSpPr>
        <p:spPr>
          <a:xfrm>
            <a:off x="252919" y="1123837"/>
            <a:ext cx="3139162" cy="4601183"/>
          </a:xfrm>
        </p:spPr>
        <p:txBody>
          <a:bodyPr/>
          <a:lstStyle/>
          <a:p>
            <a:r>
              <a:rPr lang="en-US" b="1" dirty="0"/>
              <a:t>Instructional Programming: Culturally Responsive-</a:t>
            </a:r>
            <a:br>
              <a:rPr lang="en-US" b="1" dirty="0"/>
            </a:br>
            <a:r>
              <a:rPr lang="en-US" b="1" dirty="0"/>
              <a:t>Sustaining Education and Social-Emotional (SEL) Supports</a:t>
            </a:r>
          </a:p>
        </p:txBody>
      </p:sp>
      <p:sp>
        <p:nvSpPr>
          <p:cNvPr id="3" name="Text Placeholder 2">
            <a:extLst>
              <a:ext uri="{FF2B5EF4-FFF2-40B4-BE49-F238E27FC236}">
                <a16:creationId xmlns:a16="http://schemas.microsoft.com/office/drawing/2014/main" id="{784F9A11-EB2C-4718-8D96-F754B865B40A}"/>
              </a:ext>
            </a:extLst>
          </p:cNvPr>
          <p:cNvSpPr>
            <a:spLocks noGrp="1"/>
          </p:cNvSpPr>
          <p:nvPr>
            <p:ph type="body" idx="1"/>
          </p:nvPr>
        </p:nvSpPr>
        <p:spPr>
          <a:xfrm>
            <a:off x="3817652" y="426040"/>
            <a:ext cx="7300167" cy="916198"/>
          </a:xfrm>
        </p:spPr>
        <p:txBody>
          <a:bodyPr>
            <a:normAutofit/>
          </a:bodyPr>
          <a:lstStyle/>
          <a:p>
            <a:pPr algn="ctr"/>
            <a:r>
              <a:rPr lang="en-US" sz="2400" dirty="0"/>
              <a:t>School Climate and SEL Support:</a:t>
            </a:r>
            <a:endParaRPr lang="en-US" dirty="0"/>
          </a:p>
        </p:txBody>
      </p:sp>
      <p:sp>
        <p:nvSpPr>
          <p:cNvPr id="4" name="Content Placeholder 3">
            <a:extLst>
              <a:ext uri="{FF2B5EF4-FFF2-40B4-BE49-F238E27FC236}">
                <a16:creationId xmlns:a16="http://schemas.microsoft.com/office/drawing/2014/main" id="{F85637A6-B18B-4927-8925-63196CCE8E38}"/>
              </a:ext>
            </a:extLst>
          </p:cNvPr>
          <p:cNvSpPr>
            <a:spLocks noGrp="1"/>
          </p:cNvSpPr>
          <p:nvPr>
            <p:ph sz="half" idx="2"/>
          </p:nvPr>
        </p:nvSpPr>
        <p:spPr>
          <a:xfrm>
            <a:off x="3993015" y="1581936"/>
            <a:ext cx="7300167" cy="4542957"/>
          </a:xfrm>
        </p:spPr>
        <p:txBody>
          <a:bodyPr>
            <a:noAutofit/>
          </a:bodyPr>
          <a:lstStyle/>
          <a:p>
            <a:r>
              <a:rPr lang="en-US" b="1" dirty="0">
                <a:latin typeface="Calibri Light" panose="020F0302020204030204" pitchFamily="34" charset="0"/>
                <a:cs typeface="Calibri Light" panose="020F0302020204030204" pitchFamily="34" charset="0"/>
              </a:rPr>
              <a:t>The District hired five (5) additional social workers to provide Tier 3 supports to at-risk students and families. </a:t>
            </a:r>
          </a:p>
          <a:p>
            <a:r>
              <a:rPr lang="en-US" b="1" dirty="0">
                <a:latin typeface="Calibri Light" panose="020F0302020204030204" pitchFamily="34" charset="0"/>
                <a:cs typeface="Calibri Light" panose="020F0302020204030204" pitchFamily="34" charset="0"/>
              </a:rPr>
              <a:t>The District has entered into agreements with a variety of reputable providers  to deliver staff development aimed at creating a welcoming environment for all pupils and families. </a:t>
            </a:r>
          </a:p>
          <a:p>
            <a:r>
              <a:rPr lang="en-US" b="1" dirty="0">
                <a:latin typeface="Calibri Light" panose="020F0302020204030204" pitchFamily="34" charset="0"/>
                <a:cs typeface="Calibri Light" panose="020F0302020204030204" pitchFamily="34" charset="0"/>
              </a:rPr>
              <a:t>The District has invested in replacing musical instruments at all schools, sporting equipment, cafeteria and student furnishings, and numerous supplies needed to support programming that focuses on the diverse needs and interests of students.</a:t>
            </a:r>
          </a:p>
          <a:p>
            <a:r>
              <a:rPr lang="en-US" b="1" dirty="0">
                <a:latin typeface="Calibri Light" panose="020F0302020204030204" pitchFamily="34" charset="0"/>
                <a:cs typeface="Calibri Light" panose="020F0302020204030204" pitchFamily="34" charset="0"/>
              </a:rPr>
              <a:t>The District has developed relationships with numerous contractors to deliver expanded programming to keep students engaged and active in the school community</a:t>
            </a:r>
            <a:r>
              <a:rPr lang="en-US" b="1" dirty="0"/>
              <a:t>.</a:t>
            </a:r>
          </a:p>
        </p:txBody>
      </p:sp>
    </p:spTree>
    <p:extLst>
      <p:ext uri="{BB962C8B-B14F-4D97-AF65-F5344CB8AC3E}">
        <p14:creationId xmlns:p14="http://schemas.microsoft.com/office/powerpoint/2010/main" val="3860975037"/>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211966150BA6A4AAE97C26FBC6618D8" ma:contentTypeVersion="4" ma:contentTypeDescription="Create a new document." ma:contentTypeScope="" ma:versionID="b04320b091bed6273e6988c1e3b94ef1">
  <xsd:schema xmlns:xsd="http://www.w3.org/2001/XMLSchema" xmlns:xs="http://www.w3.org/2001/XMLSchema" xmlns:p="http://schemas.microsoft.com/office/2006/metadata/properties" xmlns:ns2="25a284d8-da91-4ae7-8935-456a0130cd73" targetNamespace="http://schemas.microsoft.com/office/2006/metadata/properties" ma:root="true" ma:fieldsID="0658acbb85ed9630c054fa50a8b5173c" ns2:_="">
    <xsd:import namespace="25a284d8-da91-4ae7-8935-456a0130cd7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5a284d8-da91-4ae7-8935-456a0130cd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0439853-936F-441E-B783-FAA1C301333B}">
  <ds:schemaRefs>
    <ds:schemaRef ds:uri="http://purl.org/dc/elements/1.1/"/>
    <ds:schemaRef ds:uri="http://schemas.microsoft.com/office/2006/documentManagement/types"/>
    <ds:schemaRef ds:uri="http://schemas.openxmlformats.org/package/2006/metadata/core-properties"/>
    <ds:schemaRef ds:uri="25a284d8-da91-4ae7-8935-456a0130cd73"/>
    <ds:schemaRef ds:uri="http://purl.org/dc/terms/"/>
    <ds:schemaRef ds:uri="http://schemas.microsoft.com/office/2006/metadata/properties"/>
    <ds:schemaRef ds:uri="http://www.w3.org/XML/1998/namespace"/>
    <ds:schemaRef ds:uri="http://schemas.microsoft.com/office/infopath/2007/PartnerControls"/>
    <ds:schemaRef ds:uri="http://purl.org/dc/dcmitype/"/>
  </ds:schemaRefs>
</ds:datastoreItem>
</file>

<file path=customXml/itemProps2.xml><?xml version="1.0" encoding="utf-8"?>
<ds:datastoreItem xmlns:ds="http://schemas.openxmlformats.org/officeDocument/2006/customXml" ds:itemID="{C8A67EB0-DD73-4376-827B-475FBA4315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5a284d8-da91-4ae7-8935-456a0130cd7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954D333-1C2F-4C49-A094-E2443DDA70E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Frame</Template>
  <TotalTime>1008</TotalTime>
  <Words>1692</Words>
  <Application>Microsoft Office PowerPoint</Application>
  <PresentationFormat>Widescreen</PresentationFormat>
  <Paragraphs>125</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 Nova Light</vt:lpstr>
      <vt:lpstr>Calibri Light</vt:lpstr>
      <vt:lpstr>Corbel</vt:lpstr>
      <vt:lpstr>Wingdings</vt:lpstr>
      <vt:lpstr>Wingdings 2</vt:lpstr>
      <vt:lpstr>Frame</vt:lpstr>
      <vt:lpstr>American Rescue Plan Act (ARPA) Final Spending Plan</vt:lpstr>
      <vt:lpstr>American Rescue Plan Act Federal Funding Overview</vt:lpstr>
      <vt:lpstr>District Allocation</vt:lpstr>
      <vt:lpstr>Instructional Programming: All evidence-based interventions had to address one or more of the categories of need listed.</vt:lpstr>
      <vt:lpstr>Instructional Programming: Elementary Enrichment and Interventions</vt:lpstr>
      <vt:lpstr>Instructional Programming: Elementary Enrichment and Interventions</vt:lpstr>
      <vt:lpstr>Instructional Programming: Prep and High School </vt:lpstr>
      <vt:lpstr>Instructional Programming: High School</vt:lpstr>
      <vt:lpstr>Instructional Programming: Culturally Responsive- Sustaining Education and Social-Emotional (SEL) Supports</vt:lpstr>
      <vt:lpstr>Capital Projects: Air Quality and Safety</vt:lpstr>
      <vt:lpstr>Other Major Expenditures: SEL, Safety, and Equity</vt:lpstr>
      <vt:lpstr>Total Spending (To Date and Anticipated Through September 2024) by FS-10 Budget Category</vt:lpstr>
      <vt:lpstr>District Reflection and Vision for Continuation of Key Programming and Staff</vt:lpstr>
      <vt:lpstr>District Reflection and Vision for Continuation of Key Programming and Staff</vt:lpstr>
      <vt:lpstr>District Reflection and Vision for Continuation of Key Programming and Staff</vt:lpstr>
      <vt:lpstr>District Reflection and Vision for Continuation of Key Programming and Staff</vt:lpstr>
      <vt:lpstr>Public Opportunity for Questions or Comments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Carella, Richard</dc:creator>
  <cp:lastModifiedBy>Holody, Rebecca</cp:lastModifiedBy>
  <cp:revision>762</cp:revision>
  <cp:lastPrinted>2024-04-10T19:06:54Z</cp:lastPrinted>
  <dcterms:created xsi:type="dcterms:W3CDTF">2021-06-17T20:11:53Z</dcterms:created>
  <dcterms:modified xsi:type="dcterms:W3CDTF">2024-04-10T19:06:58Z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0x0101005211966150BA6A4AAE97C26FBC6618D8</vt:lpwstr>
  </property>
</Properties>
</file>